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63" r:id="rId4"/>
    <p:sldId id="264" r:id="rId5"/>
    <p:sldId id="265" r:id="rId6"/>
    <p:sldId id="266" r:id="rId7"/>
    <p:sldId id="267" r:id="rId8"/>
    <p:sldId id="268" r:id="rId9"/>
    <p:sldId id="269" r:id="rId10"/>
    <p:sldId id="258" r:id="rId11"/>
    <p:sldId id="259" r:id="rId12"/>
    <p:sldId id="270" r:id="rId13"/>
    <p:sldId id="271" r:id="rId14"/>
    <p:sldId id="272" r:id="rId15"/>
    <p:sldId id="260" r:id="rId16"/>
    <p:sldId id="273" r:id="rId17"/>
    <p:sldId id="274" r:id="rId18"/>
    <p:sldId id="275" r:id="rId19"/>
    <p:sldId id="261" r:id="rId20"/>
    <p:sldId id="26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dirty="0"/>
              <a:t>Click to edit Master title style</a:t>
            </a:r>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869773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dirty="0"/>
              <a:t>Click to edit Master title style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50160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dirty="0"/>
              <a:t>Click to edit Master title style</a:t>
            </a:r>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38484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dirty="0"/>
              <a:t>Click to edit Master title style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492154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dirty="0"/>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06643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dirty="0"/>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778373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7642726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dirty="0"/>
              <a:t>Click to edit Master title style</a:t>
            </a:r>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01733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dirty="0"/>
              <a:t>Click to edit Master title style</a:t>
            </a:r>
          </a:p>
        </p:txBody>
      </p:sp>
      <p:sp>
        <p:nvSpPr>
          <p:cNvPr id="3" name="Content Placeholder 2"/>
          <p:cNvSpPr>
            <a:spLocks noGrp="1"/>
          </p:cNvSpPr>
          <p:nvPr>
            <p:ph idx="1"/>
          </p:nvPr>
        </p:nvSpPr>
        <p:spPr>
          <a:xfrm>
            <a:off x="2589212" y="2133600"/>
            <a:ext cx="8915400" cy="37776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46210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56307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16058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49285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2485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145648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dirty="0"/>
              <a:t>Click to edit Master title style</a:t>
            </a:r>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33845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970281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2/13/2025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816298309"/>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krish-006-19.github.io/Vit.proj/mainPage.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0730" y="-42"/>
            <a:ext cx="9144000" cy="1163069"/>
          </a:xfrm>
        </p:spPr>
        <p:txBody>
          <a:bodyPr/>
          <a:lstStyle/>
          <a:p>
            <a:r>
              <a:rPr lang="en-US" b="1" dirty="0">
                <a:latin typeface="Aptos"/>
              </a:rPr>
              <a:t>          Web Development</a:t>
            </a:r>
          </a:p>
        </p:txBody>
      </p:sp>
      <p:sp>
        <p:nvSpPr>
          <p:cNvPr id="3" name="Subtitle 2"/>
          <p:cNvSpPr>
            <a:spLocks noGrp="1"/>
          </p:cNvSpPr>
          <p:nvPr>
            <p:ph type="subTitle" idx="1"/>
          </p:nvPr>
        </p:nvSpPr>
        <p:spPr>
          <a:xfrm>
            <a:off x="1550799" y="1861795"/>
            <a:ext cx="7603637" cy="3726928"/>
          </a:xfrm>
        </p:spPr>
        <p:txBody>
          <a:bodyPr vert="horz" lIns="91440" tIns="45720" rIns="91440" bIns="45720" rtlCol="0" anchor="t">
            <a:noAutofit/>
          </a:bodyPr>
          <a:lstStyle/>
          <a:p>
            <a:r>
              <a:rPr lang="en-US" sz="3200" b="1" dirty="0"/>
              <a:t>Name: Krish Jayesh </a:t>
            </a:r>
            <a:r>
              <a:rPr lang="en-US" sz="3200" b="1" err="1"/>
              <a:t>Ramena</a:t>
            </a:r>
            <a:endParaRPr lang="en-US" sz="3200" b="1"/>
          </a:p>
          <a:p>
            <a:r>
              <a:rPr lang="en-US" sz="3200" b="1" dirty="0"/>
              <a:t>Rollno.:71       </a:t>
            </a:r>
          </a:p>
          <a:p>
            <a:r>
              <a:rPr lang="en-US" sz="3200" b="1" dirty="0"/>
              <a:t>PRN:12415366</a:t>
            </a:r>
          </a:p>
          <a:p>
            <a:r>
              <a:rPr lang="en-US" sz="3200" b="1" err="1"/>
              <a:t>Branch:CSSE</a:t>
            </a:r>
            <a:r>
              <a:rPr lang="en-US" sz="3200" b="1" dirty="0"/>
              <a:t>                   </a:t>
            </a:r>
          </a:p>
          <a:p>
            <a:r>
              <a:rPr lang="en-US" sz="3200" b="1" dirty="0"/>
              <a:t> Div: C</a:t>
            </a:r>
          </a:p>
          <a:p>
            <a:r>
              <a:rPr lang="en-US" sz="3200" b="1" dirty="0"/>
              <a:t>Batch:3</a:t>
            </a:r>
          </a:p>
        </p:txBody>
      </p:sp>
      <p:pic>
        <p:nvPicPr>
          <p:cNvPr id="4" name="Picture 3" descr="A yellow and black logo&#10;&#10;AI-generated content may be incorrect.">
            <a:extLst>
              <a:ext uri="{FF2B5EF4-FFF2-40B4-BE49-F238E27FC236}">
                <a16:creationId xmlns:a16="http://schemas.microsoft.com/office/drawing/2014/main" id="{23431896-4DD6-07D0-8F16-3E40C8D8747A}"/>
              </a:ext>
            </a:extLst>
          </p:cNvPr>
          <p:cNvPicPr>
            <a:picLocks noChangeAspect="1"/>
          </p:cNvPicPr>
          <p:nvPr/>
        </p:nvPicPr>
        <p:blipFill>
          <a:blip r:embed="rId2"/>
          <a:stretch>
            <a:fillRect/>
          </a:stretch>
        </p:blipFill>
        <p:spPr>
          <a:xfrm>
            <a:off x="7340262" y="2103478"/>
            <a:ext cx="2393497" cy="2177144"/>
          </a:xfrm>
          <a:prstGeom prst="rect">
            <a:avLst/>
          </a:prstGeom>
        </p:spPr>
      </p:pic>
      <p:pic>
        <p:nvPicPr>
          <p:cNvPr id="5" name="Picture 4" descr="A logo on a black background&#10;&#10;AI-generated content may be incorrect.">
            <a:extLst>
              <a:ext uri="{FF2B5EF4-FFF2-40B4-BE49-F238E27FC236}">
                <a16:creationId xmlns:a16="http://schemas.microsoft.com/office/drawing/2014/main" id="{1B0F4999-D358-6A6C-88A2-1D668609A9D1}"/>
              </a:ext>
            </a:extLst>
          </p:cNvPr>
          <p:cNvPicPr>
            <a:picLocks noChangeAspect="1"/>
          </p:cNvPicPr>
          <p:nvPr/>
        </p:nvPicPr>
        <p:blipFill>
          <a:blip r:embed="rId3"/>
          <a:stretch>
            <a:fillRect/>
          </a:stretch>
        </p:blipFill>
        <p:spPr>
          <a:xfrm>
            <a:off x="9979479" y="1600881"/>
            <a:ext cx="2051958" cy="2012498"/>
          </a:xfrm>
          <a:prstGeom prst="rect">
            <a:avLst/>
          </a:prstGeom>
        </p:spPr>
      </p:pic>
      <p:pic>
        <p:nvPicPr>
          <p:cNvPr id="6" name="Picture 5" descr="A white letter on a purple background&#10;&#10;AI-generated content may be incorrect.">
            <a:extLst>
              <a:ext uri="{FF2B5EF4-FFF2-40B4-BE49-F238E27FC236}">
                <a16:creationId xmlns:a16="http://schemas.microsoft.com/office/drawing/2014/main" id="{20095FC1-27B1-BECC-0544-F6CA85F279DD}"/>
              </a:ext>
            </a:extLst>
          </p:cNvPr>
          <p:cNvPicPr>
            <a:picLocks noChangeAspect="1"/>
          </p:cNvPicPr>
          <p:nvPr/>
        </p:nvPicPr>
        <p:blipFill>
          <a:blip r:embed="rId4"/>
          <a:stretch>
            <a:fillRect/>
          </a:stretch>
        </p:blipFill>
        <p:spPr>
          <a:xfrm>
            <a:off x="8852127" y="4498521"/>
            <a:ext cx="2238375" cy="2171700"/>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D6255-D77E-42D9-5888-E820E15FB654}"/>
              </a:ext>
            </a:extLst>
          </p:cNvPr>
          <p:cNvSpPr>
            <a:spLocks noGrp="1"/>
          </p:cNvSpPr>
          <p:nvPr>
            <p:ph type="title"/>
          </p:nvPr>
        </p:nvSpPr>
        <p:spPr>
          <a:xfrm>
            <a:off x="2016276" y="-4025"/>
            <a:ext cx="9498632" cy="1723673"/>
          </a:xfrm>
        </p:spPr>
        <p:txBody>
          <a:bodyPr/>
          <a:lstStyle/>
          <a:p>
            <a:r>
              <a:rPr lang="en-US" sz="4400" b="1" dirty="0"/>
              <a:t>The JavaScript features used for making of the website are:</a:t>
            </a:r>
          </a:p>
        </p:txBody>
      </p:sp>
      <p:sp>
        <p:nvSpPr>
          <p:cNvPr id="3" name="Content Placeholder 2">
            <a:extLst>
              <a:ext uri="{FF2B5EF4-FFF2-40B4-BE49-F238E27FC236}">
                <a16:creationId xmlns:a16="http://schemas.microsoft.com/office/drawing/2014/main" id="{54A6FC5D-004F-039D-26F3-B33614C9FB2E}"/>
              </a:ext>
            </a:extLst>
          </p:cNvPr>
          <p:cNvSpPr>
            <a:spLocks noGrp="1"/>
          </p:cNvSpPr>
          <p:nvPr>
            <p:ph idx="1"/>
          </p:nvPr>
        </p:nvSpPr>
        <p:spPr>
          <a:xfrm>
            <a:off x="2640699" y="1577546"/>
            <a:ext cx="8863913" cy="5105973"/>
          </a:xfrm>
        </p:spPr>
        <p:txBody>
          <a:bodyPr vert="horz" lIns="91440" tIns="45720" rIns="91440" bIns="45720" rtlCol="0" anchor="t">
            <a:noAutofit/>
          </a:bodyPr>
          <a:lstStyle/>
          <a:p>
            <a:pPr marL="457200" indent="-457200">
              <a:buAutoNum type="arabicPeriod"/>
            </a:pPr>
            <a:r>
              <a:rPr lang="en-US" sz="2400" b="1" dirty="0"/>
              <a:t>(Function)</a:t>
            </a:r>
            <a:r>
              <a:rPr lang="en-US" sz="2400" dirty="0"/>
              <a:t>=&gt;</a:t>
            </a:r>
            <a:r>
              <a:rPr lang="en-US" sz="2400" dirty="0">
                <a:latin typeface="Aptos"/>
              </a:rPr>
              <a:t>{ this is the particular syntax of a function; function are basically blocks of code that are reusable }</a:t>
            </a:r>
            <a:endParaRPr lang="en-US" dirty="0">
              <a:latin typeface="Aptos"/>
            </a:endParaRPr>
          </a:p>
          <a:p>
            <a:pPr marL="457200" indent="-457200">
              <a:buAutoNum type="arabicPeriod"/>
            </a:pPr>
            <a:r>
              <a:rPr lang="en-US" sz="2400" dirty="0"/>
              <a:t> </a:t>
            </a:r>
            <a:r>
              <a:rPr lang="en-US" sz="2400" b="1" dirty="0"/>
              <a:t>for Loop</a:t>
            </a:r>
            <a:r>
              <a:rPr lang="en-US" sz="2400" dirty="0"/>
              <a:t> -&gt; </a:t>
            </a:r>
            <a:r>
              <a:rPr lang="en-US" sz="2400" dirty="0">
                <a:latin typeface="Aptos"/>
              </a:rPr>
              <a:t>this type of loop is used for frequent iterations in a given range</a:t>
            </a:r>
            <a:endParaRPr lang="en-US" dirty="0">
              <a:latin typeface="Aptos"/>
            </a:endParaRPr>
          </a:p>
          <a:p>
            <a:pPr marL="457200" indent="-457200">
              <a:buAutoNum type="arabicPeriod"/>
            </a:pPr>
            <a:r>
              <a:rPr lang="en-US" sz="2400" b="1" dirty="0"/>
              <a:t>If-else statements</a:t>
            </a:r>
            <a:r>
              <a:rPr lang="en-US" sz="2400" dirty="0"/>
              <a:t> -&gt;</a:t>
            </a:r>
            <a:r>
              <a:rPr lang="en-US" sz="2400" dirty="0">
                <a:latin typeface="Aptos"/>
              </a:rPr>
              <a:t> this is usually used to compare things and edit it in our way </a:t>
            </a:r>
            <a:endParaRPr lang="en-US" dirty="0">
              <a:latin typeface="Aptos"/>
            </a:endParaRPr>
          </a:p>
          <a:p>
            <a:pPr marL="457200" indent="-457200">
              <a:buAutoNum type="arabicPeriod"/>
            </a:pPr>
            <a:r>
              <a:rPr lang="en-US" sz="2400" b="1" dirty="0"/>
              <a:t>Document Object Model (DOM)</a:t>
            </a:r>
            <a:r>
              <a:rPr lang="en-US" sz="2400" dirty="0"/>
              <a:t>=&gt;{ </a:t>
            </a:r>
            <a:endParaRPr lang="en-US"/>
          </a:p>
          <a:p>
            <a:pPr marL="0" indent="0">
              <a:buNone/>
            </a:pPr>
            <a:r>
              <a:rPr lang="en-US" sz="2400" dirty="0">
                <a:latin typeface="Aptos"/>
              </a:rPr>
              <a:t>     In this I have used </a:t>
            </a:r>
            <a:r>
              <a:rPr lang="en-US" sz="2400" err="1">
                <a:latin typeface="Aptos"/>
              </a:rPr>
              <a:t>document.querySelector</a:t>
            </a:r>
            <a:r>
              <a:rPr lang="en-US" sz="2400" dirty="0">
                <a:latin typeface="Aptos"/>
              </a:rPr>
              <a:t>('.class'); to choose       the Tag and used the features like .</a:t>
            </a:r>
            <a:r>
              <a:rPr lang="en-US" sz="2400" err="1">
                <a:latin typeface="Aptos"/>
              </a:rPr>
              <a:t>innerHTML</a:t>
            </a:r>
            <a:r>
              <a:rPr lang="en-US" sz="2400" dirty="0">
                <a:latin typeface="Aptos"/>
              </a:rPr>
              <a:t> to manipulate the html content of a specific tag as per the class and .value to get the    value inside a tag}</a:t>
            </a:r>
            <a:endParaRPr lang="en-US">
              <a:latin typeface="Aptos"/>
            </a:endParaRPr>
          </a:p>
          <a:p>
            <a:pPr marL="0" indent="0">
              <a:buNone/>
            </a:pPr>
            <a:endParaRPr lang="en-US" sz="2400" dirty="0"/>
          </a:p>
          <a:p>
            <a:pPr marL="0" indent="0">
              <a:buNone/>
            </a:pPr>
            <a:endParaRPr lang="en-US" dirty="0"/>
          </a:p>
        </p:txBody>
      </p:sp>
    </p:spTree>
    <p:extLst>
      <p:ext uri="{BB962C8B-B14F-4D97-AF65-F5344CB8AC3E}">
        <p14:creationId xmlns:p14="http://schemas.microsoft.com/office/powerpoint/2010/main" val="2947249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B5ECED-8287-FD55-F65B-1193F720B2CA}"/>
              </a:ext>
            </a:extLst>
          </p:cNvPr>
          <p:cNvSpPr>
            <a:spLocks noGrp="1"/>
          </p:cNvSpPr>
          <p:nvPr>
            <p:ph idx="1"/>
          </p:nvPr>
        </p:nvSpPr>
        <p:spPr>
          <a:xfrm>
            <a:off x="2424454" y="115330"/>
            <a:ext cx="9677401" cy="6568189"/>
          </a:xfrm>
        </p:spPr>
        <p:txBody>
          <a:bodyPr vert="horz" lIns="91440" tIns="45720" rIns="91440" bIns="45720" rtlCol="0" anchor="t">
            <a:normAutofit/>
          </a:bodyPr>
          <a:lstStyle/>
          <a:p>
            <a:pPr marL="0" indent="0">
              <a:buNone/>
            </a:pPr>
            <a:r>
              <a:rPr lang="en-US" sz="2400" dirty="0"/>
              <a:t>5.   </a:t>
            </a:r>
            <a:r>
              <a:rPr lang="en-US" sz="2400" b="1" dirty="0"/>
              <a:t>Arrays</a:t>
            </a:r>
            <a:r>
              <a:rPr lang="en-US" sz="2400" dirty="0"/>
              <a:t> = [ </a:t>
            </a:r>
            <a:r>
              <a:rPr lang="en-US" sz="2400" dirty="0">
                <a:latin typeface="Aptos"/>
              </a:rPr>
              <a:t>I have used arrays in order to store the members name and to send them message as well as to add the success stories in the assignment also I have used various array operations like .push , .splice ,.length in order to edit the data</a:t>
            </a:r>
            <a:r>
              <a:rPr lang="en-US" sz="2400" dirty="0"/>
              <a:t> ];</a:t>
            </a:r>
            <a:endParaRPr lang="en-US" sz="1500" dirty="0"/>
          </a:p>
          <a:p>
            <a:pPr marL="0" indent="0">
              <a:buNone/>
            </a:pPr>
            <a:r>
              <a:rPr lang="en-US" sz="2400" dirty="0"/>
              <a:t>6.   </a:t>
            </a:r>
            <a:r>
              <a:rPr lang="en-US" sz="2400" b="1" dirty="0"/>
              <a:t>LocalStorage</a:t>
            </a:r>
            <a:r>
              <a:rPr lang="en-US" sz="2400" dirty="0"/>
              <a:t> -&gt;</a:t>
            </a:r>
            <a:r>
              <a:rPr lang="en-US" sz="2400" dirty="0">
                <a:latin typeface="Aptos"/>
              </a:rPr>
              <a:t> I have used local storage to store the credentials in the storage and make it such that it simply doesn’t vanish when page is refreshed I have also used .</a:t>
            </a:r>
            <a:r>
              <a:rPr lang="en-US" sz="2400" dirty="0" err="1">
                <a:latin typeface="Aptos"/>
              </a:rPr>
              <a:t>setItem</a:t>
            </a:r>
            <a:r>
              <a:rPr lang="en-US" sz="2400" dirty="0">
                <a:latin typeface="Aptos"/>
              </a:rPr>
              <a:t>(); to set the items and .</a:t>
            </a:r>
            <a:r>
              <a:rPr lang="en-US" sz="2400" dirty="0" err="1">
                <a:latin typeface="Aptos"/>
              </a:rPr>
              <a:t>getitem</a:t>
            </a:r>
            <a:r>
              <a:rPr lang="en-US" sz="2400" dirty="0">
                <a:latin typeface="Aptos"/>
              </a:rPr>
              <a:t>(); to get the item when required</a:t>
            </a:r>
            <a:endParaRPr lang="en-US" sz="2400">
              <a:solidFill>
                <a:srgbClr val="000000"/>
              </a:solidFill>
              <a:latin typeface="Aptos"/>
            </a:endParaRPr>
          </a:p>
          <a:p>
            <a:pPr marL="0" indent="0">
              <a:buNone/>
            </a:pPr>
            <a:r>
              <a:rPr lang="en-US" sz="2400" dirty="0"/>
              <a:t>7.  </a:t>
            </a:r>
            <a:r>
              <a:rPr lang="en-US" sz="2400" b="1" dirty="0"/>
              <a:t>JSON</a:t>
            </a:r>
            <a:r>
              <a:rPr lang="en-US" sz="2400" dirty="0"/>
              <a:t> -&gt; </a:t>
            </a:r>
            <a:r>
              <a:rPr lang="en-US" sz="2400" dirty="0">
                <a:latin typeface="Aptos"/>
              </a:rPr>
              <a:t>I have used JSON operations like .stringify and .parse to convert other things like arrays into strings and to parse the string and again convert it into its original form</a:t>
            </a:r>
            <a:endParaRPr lang="en-US" sz="2400">
              <a:solidFill>
                <a:srgbClr val="000000"/>
              </a:solidFill>
              <a:latin typeface="Aptos"/>
            </a:endParaRPr>
          </a:p>
          <a:p>
            <a:pPr marL="0" indent="0">
              <a:buNone/>
            </a:pPr>
            <a:r>
              <a:rPr lang="en-US" sz="2400" dirty="0"/>
              <a:t>8.  </a:t>
            </a:r>
            <a:r>
              <a:rPr lang="en-US" sz="2400" b="1" dirty="0"/>
              <a:t>Objects</a:t>
            </a:r>
            <a:r>
              <a:rPr lang="en-US" sz="2400" dirty="0"/>
              <a:t> -&gt; </a:t>
            </a:r>
            <a:r>
              <a:rPr lang="en-US" sz="2400" dirty="0">
                <a:latin typeface="Aptos"/>
              </a:rPr>
              <a:t>I have used objects to store the name of various students at vit (my main agenda was to replicate something like a database)</a:t>
            </a:r>
            <a:endParaRPr lang="en-US" sz="2400">
              <a:solidFill>
                <a:srgbClr val="000000"/>
              </a:solidFill>
              <a:latin typeface="Aptos"/>
            </a:endParaRPr>
          </a:p>
          <a:p>
            <a:pPr marL="0" indent="0">
              <a:buNone/>
            </a:pPr>
            <a:r>
              <a:rPr lang="en-US" sz="2400" dirty="0"/>
              <a:t>9.  </a:t>
            </a:r>
            <a:r>
              <a:rPr lang="en-US" sz="2400" b="1" dirty="0"/>
              <a:t>Event</a:t>
            </a:r>
            <a:r>
              <a:rPr lang="en-US" sz="2400" dirty="0"/>
              <a:t> -&gt; </a:t>
            </a:r>
            <a:r>
              <a:rPr lang="en-US" sz="2400" dirty="0">
                <a:latin typeface="Aptos"/>
              </a:rPr>
              <a:t>I have also used </a:t>
            </a:r>
            <a:r>
              <a:rPr lang="en-US" sz="2400" dirty="0" err="1">
                <a:latin typeface="Aptos"/>
              </a:rPr>
              <a:t>event.key</a:t>
            </a:r>
            <a:r>
              <a:rPr lang="en-US" sz="2400" dirty="0">
                <a:latin typeface="Aptos"/>
              </a:rPr>
              <a:t> by which when an event form the keyboard is found out it does the task but in short cut merged with </a:t>
            </a:r>
            <a:r>
              <a:rPr lang="en-US" sz="2400" dirty="0" err="1">
                <a:latin typeface="Aptos"/>
              </a:rPr>
              <a:t>onkeyup</a:t>
            </a:r>
            <a:r>
              <a:rPr lang="en-US" sz="2400" dirty="0">
                <a:latin typeface="Aptos"/>
              </a:rPr>
              <a:t>=" " feature of the tags</a:t>
            </a:r>
          </a:p>
        </p:txBody>
      </p:sp>
    </p:spTree>
    <p:extLst>
      <p:ext uri="{BB962C8B-B14F-4D97-AF65-F5344CB8AC3E}">
        <p14:creationId xmlns:p14="http://schemas.microsoft.com/office/powerpoint/2010/main" val="3169050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4D6C7-4170-7F7D-E1A4-C773993A7329}"/>
              </a:ext>
            </a:extLst>
          </p:cNvPr>
          <p:cNvSpPr>
            <a:spLocks noGrp="1"/>
          </p:cNvSpPr>
          <p:nvPr>
            <p:ph type="title"/>
          </p:nvPr>
        </p:nvSpPr>
        <p:spPr>
          <a:xfrm>
            <a:off x="646111" y="101600"/>
            <a:ext cx="9404723" cy="1058333"/>
          </a:xfrm>
        </p:spPr>
        <p:txBody>
          <a:bodyPr/>
          <a:lstStyle/>
          <a:p>
            <a:pPr algn="ctr"/>
            <a:r>
              <a:rPr lang="en-IN" sz="3200" b="1" u="sng" dirty="0"/>
              <a:t>JQUERY</a:t>
            </a:r>
          </a:p>
        </p:txBody>
      </p:sp>
      <p:sp>
        <p:nvSpPr>
          <p:cNvPr id="3" name="Content Placeholder 2">
            <a:extLst>
              <a:ext uri="{FF2B5EF4-FFF2-40B4-BE49-F238E27FC236}">
                <a16:creationId xmlns:a16="http://schemas.microsoft.com/office/drawing/2014/main" id="{C0CFF460-A249-D9EF-0F5E-F8458F47ACF2}"/>
              </a:ext>
            </a:extLst>
          </p:cNvPr>
          <p:cNvSpPr>
            <a:spLocks noGrp="1"/>
          </p:cNvSpPr>
          <p:nvPr>
            <p:ph idx="1"/>
          </p:nvPr>
        </p:nvSpPr>
        <p:spPr>
          <a:xfrm>
            <a:off x="1439333" y="1261533"/>
            <a:ext cx="6261576" cy="5715000"/>
          </a:xfrm>
        </p:spPr>
        <p:txBody>
          <a:bodyPr>
            <a:normAutofit/>
          </a:bodyPr>
          <a:lstStyle/>
          <a:p>
            <a:r>
              <a:rPr lang="en-IN" b="1" dirty="0"/>
              <a:t>USED JQUERY IN IMAGE SLIDERS . </a:t>
            </a:r>
          </a:p>
          <a:p>
            <a:r>
              <a:rPr lang="en-IN" b="1" dirty="0"/>
              <a:t>IT IS A JAVASCRIPT LIBRARY .</a:t>
            </a:r>
          </a:p>
          <a:p>
            <a:r>
              <a:rPr lang="en-IN" b="1" dirty="0"/>
              <a:t>FIRST , IN SCRIPT TAG JQUERY LIBRARY IS MENTIONED .</a:t>
            </a:r>
          </a:p>
          <a:p>
            <a:r>
              <a:rPr lang="en-IN" b="1" dirty="0"/>
              <a:t>THE BASIC SYNTAX IS $(SELECTOR).ACTION </a:t>
            </a:r>
          </a:p>
          <a:p>
            <a:r>
              <a:rPr lang="en-IN" b="1" dirty="0"/>
              <a:t>WHEN THE .NEXT BUTTON IS CLICKED THERE IS INCREMENT</a:t>
            </a:r>
          </a:p>
          <a:p>
            <a:pPr marL="0" indent="0">
              <a:buNone/>
            </a:pPr>
            <a:r>
              <a:rPr lang="en-IN" b="1" dirty="0"/>
              <a:t> IN SLIDE AND SHOWSLIDE() FUNCTION IS CALLED TO</a:t>
            </a:r>
          </a:p>
          <a:p>
            <a:pPr marL="0" indent="0">
              <a:buNone/>
            </a:pPr>
            <a:r>
              <a:rPr lang="en-IN" b="1" dirty="0"/>
              <a:t> DISPLAY NEXT SLIDE .</a:t>
            </a:r>
          </a:p>
          <a:p>
            <a:r>
              <a:rPr lang="en-IN" b="1" dirty="0"/>
              <a:t>WHEN .PREV BUTTON IS CALLED , THERE IS DECREMENT </a:t>
            </a:r>
          </a:p>
          <a:p>
            <a:pPr marL="0" indent="0">
              <a:buNone/>
            </a:pPr>
            <a:r>
              <a:rPr lang="en-IN" b="1" dirty="0"/>
              <a:t>AND SHOWSLIDE() IS CALLED TO DISPLAY PREVIOUS SLIDE .</a:t>
            </a:r>
          </a:p>
          <a:p>
            <a:endParaRPr lang="en-IN" dirty="0"/>
          </a:p>
        </p:txBody>
      </p:sp>
      <p:pic>
        <p:nvPicPr>
          <p:cNvPr id="6" name="Picture 5">
            <a:extLst>
              <a:ext uri="{FF2B5EF4-FFF2-40B4-BE49-F238E27FC236}">
                <a16:creationId xmlns:a16="http://schemas.microsoft.com/office/drawing/2014/main" id="{7471562C-D6B5-E212-F493-D5DA3B3F13FD}"/>
              </a:ext>
            </a:extLst>
          </p:cNvPr>
          <p:cNvPicPr>
            <a:picLocks noChangeAspect="1"/>
          </p:cNvPicPr>
          <p:nvPr/>
        </p:nvPicPr>
        <p:blipFill>
          <a:blip r:embed="rId2"/>
          <a:stretch>
            <a:fillRect/>
          </a:stretch>
        </p:blipFill>
        <p:spPr>
          <a:xfrm>
            <a:off x="7700910" y="1189565"/>
            <a:ext cx="4308582" cy="2785535"/>
          </a:xfrm>
          <a:prstGeom prst="rect">
            <a:avLst/>
          </a:prstGeom>
        </p:spPr>
      </p:pic>
      <p:pic>
        <p:nvPicPr>
          <p:cNvPr id="8" name="Picture 7">
            <a:extLst>
              <a:ext uri="{FF2B5EF4-FFF2-40B4-BE49-F238E27FC236}">
                <a16:creationId xmlns:a16="http://schemas.microsoft.com/office/drawing/2014/main" id="{D40830A0-51E9-0992-A841-3A8002B33497}"/>
              </a:ext>
            </a:extLst>
          </p:cNvPr>
          <p:cNvPicPr>
            <a:picLocks noChangeAspect="1"/>
          </p:cNvPicPr>
          <p:nvPr/>
        </p:nvPicPr>
        <p:blipFill>
          <a:blip r:embed="rId3"/>
          <a:stretch>
            <a:fillRect/>
          </a:stretch>
        </p:blipFill>
        <p:spPr>
          <a:xfrm>
            <a:off x="7700909" y="4047068"/>
            <a:ext cx="4389491" cy="2743199"/>
          </a:xfrm>
          <a:prstGeom prst="rect">
            <a:avLst/>
          </a:prstGeom>
        </p:spPr>
      </p:pic>
    </p:spTree>
    <p:extLst>
      <p:ext uri="{BB962C8B-B14F-4D97-AF65-F5344CB8AC3E}">
        <p14:creationId xmlns:p14="http://schemas.microsoft.com/office/powerpoint/2010/main" val="3349090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5B418-53B3-72BD-24C3-10730D5183D1}"/>
              </a:ext>
            </a:extLst>
          </p:cNvPr>
          <p:cNvSpPr>
            <a:spLocks noGrp="1"/>
          </p:cNvSpPr>
          <p:nvPr>
            <p:ph type="title"/>
          </p:nvPr>
        </p:nvSpPr>
        <p:spPr>
          <a:xfrm>
            <a:off x="2196860" y="233046"/>
            <a:ext cx="8514121" cy="903513"/>
          </a:xfrm>
        </p:spPr>
        <p:txBody>
          <a:bodyPr>
            <a:normAutofit/>
          </a:bodyPr>
          <a:lstStyle/>
          <a:p>
            <a:pPr algn="ctr"/>
            <a:r>
              <a:rPr lang="en-IN" sz="4000" b="1" dirty="0" err="1"/>
              <a:t>JQuery</a:t>
            </a:r>
            <a:r>
              <a:rPr lang="en-IN" sz="4000" b="1" dirty="0"/>
              <a:t> used: </a:t>
            </a:r>
          </a:p>
        </p:txBody>
      </p:sp>
      <p:sp>
        <p:nvSpPr>
          <p:cNvPr id="4" name="Rectangle 1">
            <a:extLst>
              <a:ext uri="{FF2B5EF4-FFF2-40B4-BE49-F238E27FC236}">
                <a16:creationId xmlns:a16="http://schemas.microsoft.com/office/drawing/2014/main" id="{FDE6EC1F-4501-F23B-8C7F-8A9D889FD74E}"/>
              </a:ext>
            </a:extLst>
          </p:cNvPr>
          <p:cNvSpPr>
            <a:spLocks noGrp="1" noChangeArrowheads="1"/>
          </p:cNvSpPr>
          <p:nvPr>
            <p:ph idx="1"/>
          </p:nvPr>
        </p:nvSpPr>
        <p:spPr bwMode="auto">
          <a:xfrm>
            <a:off x="1908164" y="1468383"/>
            <a:ext cx="9091511"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257300" lvl="3" indent="0" defTabSz="914400" eaLnBrk="0" fontAlgn="base" hangingPunct="0">
              <a:spcBef>
                <a:spcPct val="0"/>
              </a:spcBef>
              <a:spcAft>
                <a:spcPct val="0"/>
              </a:spcAft>
              <a:buClrTx/>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 $(document).ready(...) - Ensures the DOM is fully loaded before running scripts.</a:t>
            </a:r>
          </a:p>
          <a:p>
            <a:pPr marL="1257300" lvl="3" indent="0" defTabSz="914400" eaLnBrk="0" fontAlgn="base" hangingPunct="0">
              <a:spcBef>
                <a:spcPct val="0"/>
              </a:spcBef>
              <a:spcAft>
                <a:spcPct val="0"/>
              </a:spcAft>
              <a:buClrTx/>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a:t>
            </a:r>
            <a:r>
              <a:rPr kumimoji="0" lang="en-US" altLang="en-US" sz="2000" b="0" i="0" u="none" strike="noStrike" cap="none" normalizeH="0" baseline="0" dirty="0" err="1">
                <a:ln>
                  <a:noFill/>
                </a:ln>
                <a:solidFill>
                  <a:schemeClr val="tx1"/>
                </a:solidFill>
                <a:effectLst/>
                <a:latin typeface="Arial" panose="020B0604020202020204" pitchFamily="34" charset="0"/>
              </a:rPr>
              <a:t>storyForm</a:t>
            </a:r>
            <a:r>
              <a:rPr kumimoji="0" lang="en-US" altLang="en-US" sz="2000" b="0" i="0" u="none" strike="noStrike" cap="none" normalizeH="0" baseline="0" dirty="0">
                <a:ln>
                  <a:noFill/>
                </a:ln>
                <a:solidFill>
                  <a:schemeClr val="tx1"/>
                </a:solidFill>
                <a:effectLst/>
                <a:latin typeface="Arial" panose="020B0604020202020204" pitchFamily="34" charset="0"/>
              </a:rPr>
              <a:t>').submit(...) - Listens for form submission and prevents page reload.</a:t>
            </a:r>
          </a:p>
          <a:p>
            <a:pPr marL="1257300" lvl="3" indent="0" defTabSz="914400" eaLnBrk="0" fontAlgn="base" hangingPunct="0">
              <a:spcBef>
                <a:spcPct val="0"/>
              </a:spcBef>
              <a:spcAft>
                <a:spcPct val="0"/>
              </a:spcAft>
              <a:buClrTx/>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DOM Manipulation ($('#stories').append(...)) - Adds new stories dynamically.</a:t>
            </a:r>
          </a:p>
          <a:p>
            <a:pPr marL="1257300" lvl="3" indent="0" defTabSz="914400" eaLnBrk="0" fontAlgn="base" hangingPunct="0">
              <a:spcBef>
                <a:spcPct val="0"/>
              </a:spcBef>
              <a:spcAft>
                <a:spcPct val="0"/>
              </a:spcAft>
              <a:buClrTx/>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Event Delegation ($(document).on('click', ...)) - Handles dynamically created buttons.</a:t>
            </a:r>
          </a:p>
          <a:p>
            <a:pPr marL="1257300" lvl="3" indent="0" defTabSz="914400" eaLnBrk="0" fontAlgn="base" hangingPunct="0">
              <a:spcBef>
                <a:spcPct val="0"/>
              </a:spcBef>
              <a:spcAft>
                <a:spcPct val="0"/>
              </a:spcAft>
              <a:buClrTx/>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 $(this).data(...) - Retrieves custom data attributes (data-club, data-story).</a:t>
            </a:r>
          </a:p>
          <a:p>
            <a:pPr marL="1257300" lvl="3" indent="0" defTabSz="914400" eaLnBrk="0" fontAlgn="base" hangingPunct="0">
              <a:spcBef>
                <a:spcPct val="0"/>
              </a:spcBef>
              <a:spcAft>
                <a:spcPct val="0"/>
              </a:spcAft>
              <a:buClrTx/>
              <a:buFontTx/>
              <a:buChar char="•"/>
            </a:pPr>
            <a:r>
              <a:rPr kumimoji="0" lang="en-US" altLang="en-US" sz="2000" b="0" i="0" u="none" strike="noStrike" cap="none" normalizeH="0" baseline="0" dirty="0">
                <a:ln>
                  <a:noFill/>
                </a:ln>
                <a:solidFill>
                  <a:schemeClr val="tx1"/>
                </a:solidFill>
                <a:effectLst/>
                <a:latin typeface="Arial" panose="020B0604020202020204" pitchFamily="34" charset="0"/>
              </a:rPr>
              <a:t>Updates the content of #responseMessage with success or error messages dynamically.</a:t>
            </a:r>
          </a:p>
          <a:p>
            <a:pPr marL="1257300" lvl="3" indent="0" defTabSz="914400" eaLnBrk="0" fontAlgn="base" hangingPunct="0">
              <a:spcBef>
                <a:spcPct val="0"/>
              </a:spcBef>
              <a:spcAft>
                <a:spcPct val="0"/>
              </a:spcAft>
              <a:buClrTx/>
              <a:buNone/>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181258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F0946-A8A9-DA50-6E81-D9401627205C}"/>
              </a:ext>
            </a:extLst>
          </p:cNvPr>
          <p:cNvSpPr>
            <a:spLocks noGrp="1"/>
          </p:cNvSpPr>
          <p:nvPr>
            <p:ph type="title"/>
          </p:nvPr>
        </p:nvSpPr>
        <p:spPr>
          <a:xfrm>
            <a:off x="1697061" y="6273"/>
            <a:ext cx="9817848" cy="1898727"/>
          </a:xfrm>
        </p:spPr>
        <p:txBody>
          <a:bodyPr>
            <a:normAutofit/>
          </a:bodyPr>
          <a:lstStyle/>
          <a:p>
            <a:r>
              <a:rPr lang="en-US" sz="4400" b="1" dirty="0" err="1"/>
              <a:t>JQuery</a:t>
            </a:r>
            <a:r>
              <a:rPr lang="en-US" sz="4400" b="1" dirty="0"/>
              <a:t> Features Used:</a:t>
            </a:r>
            <a:endParaRPr lang="en-US" dirty="0"/>
          </a:p>
        </p:txBody>
      </p:sp>
      <p:sp>
        <p:nvSpPr>
          <p:cNvPr id="3" name="Content Placeholder 2">
            <a:extLst>
              <a:ext uri="{FF2B5EF4-FFF2-40B4-BE49-F238E27FC236}">
                <a16:creationId xmlns:a16="http://schemas.microsoft.com/office/drawing/2014/main" id="{25740B2B-0477-FD2C-57CD-488A1FF1FC78}"/>
              </a:ext>
            </a:extLst>
          </p:cNvPr>
          <p:cNvSpPr>
            <a:spLocks noGrp="1"/>
          </p:cNvSpPr>
          <p:nvPr>
            <p:ph idx="1"/>
          </p:nvPr>
        </p:nvSpPr>
        <p:spPr>
          <a:xfrm>
            <a:off x="2115537" y="1711412"/>
            <a:ext cx="9924534" cy="5136864"/>
          </a:xfrm>
        </p:spPr>
        <p:txBody>
          <a:bodyPr vert="horz" lIns="91440" tIns="45720" rIns="91440" bIns="45720" rtlCol="0" anchor="t">
            <a:noAutofit/>
          </a:bodyPr>
          <a:lstStyle/>
          <a:p>
            <a:pPr>
              <a:buFont typeface="Arial" panose="020B0604020202020204" pitchFamily="34" charset="0"/>
              <a:buChar char="•"/>
            </a:pPr>
            <a:endParaRPr lang="en-US" dirty="0">
              <a:solidFill>
                <a:srgbClr val="404040"/>
              </a:solidFill>
              <a:latin typeface="Century Gothic"/>
              <a:ea typeface="+mn-lt"/>
              <a:cs typeface="+mn-lt"/>
            </a:endParaRPr>
          </a:p>
          <a:p>
            <a:pPr>
              <a:buFont typeface="Arial" panose="020B0604020202020204" pitchFamily="34" charset="0"/>
              <a:buChar char="•"/>
            </a:pPr>
            <a:r>
              <a:rPr lang="en-US" dirty="0">
                <a:solidFill>
                  <a:srgbClr val="404040"/>
                </a:solidFill>
                <a:latin typeface="Century Gothic"/>
                <a:ea typeface="+mn-lt"/>
                <a:cs typeface="+mn-lt"/>
              </a:rPr>
              <a:t>$(document).ready(function()):</a:t>
            </a:r>
            <a:br>
              <a:rPr lang="en-US" dirty="0">
                <a:solidFill>
                  <a:srgbClr val="404040"/>
                </a:solidFill>
                <a:latin typeface="Century Gothic"/>
                <a:ea typeface="+mn-lt"/>
                <a:cs typeface="+mn-lt"/>
              </a:rPr>
            </a:br>
            <a:r>
              <a:rPr lang="en-US" dirty="0">
                <a:solidFill>
                  <a:srgbClr val="404040"/>
                </a:solidFill>
                <a:latin typeface="Century Gothic"/>
                <a:ea typeface="+mn-lt"/>
                <a:cs typeface="+mn-lt"/>
              </a:rPr>
              <a:t>Ensures Document Object Model is loaded before execution of the </a:t>
            </a:r>
            <a:r>
              <a:rPr lang="en-US" dirty="0" err="1">
                <a:solidFill>
                  <a:srgbClr val="404040"/>
                </a:solidFill>
                <a:latin typeface="Century Gothic"/>
                <a:ea typeface="+mn-lt"/>
                <a:cs typeface="+mn-lt"/>
              </a:rPr>
              <a:t>Javascript</a:t>
            </a:r>
            <a:r>
              <a:rPr lang="en-US" dirty="0">
                <a:solidFill>
                  <a:srgbClr val="404040"/>
                </a:solidFill>
                <a:latin typeface="Century Gothic"/>
                <a:ea typeface="+mn-lt"/>
                <a:cs typeface="+mn-lt"/>
              </a:rPr>
              <a:t> or </a:t>
            </a:r>
            <a:r>
              <a:rPr lang="en-US" dirty="0" err="1">
                <a:solidFill>
                  <a:srgbClr val="404040"/>
                </a:solidFill>
                <a:latin typeface="Century Gothic"/>
                <a:ea typeface="+mn-lt"/>
                <a:cs typeface="+mn-lt"/>
              </a:rPr>
              <a:t>JQuery</a:t>
            </a:r>
            <a:r>
              <a:rPr lang="en-US" dirty="0">
                <a:solidFill>
                  <a:srgbClr val="404040"/>
                </a:solidFill>
                <a:latin typeface="Century Gothic"/>
                <a:ea typeface="+mn-lt"/>
                <a:cs typeface="+mn-lt"/>
              </a:rPr>
              <a:t> file.</a:t>
            </a:r>
          </a:p>
          <a:p>
            <a:pPr>
              <a:buFont typeface="Arial" panose="020B0604020202020204" pitchFamily="34" charset="0"/>
              <a:buChar char="•"/>
            </a:pPr>
            <a:r>
              <a:rPr lang="en-US" dirty="0">
                <a:solidFill>
                  <a:srgbClr val="404040"/>
                </a:solidFill>
                <a:latin typeface="Century Gothic"/>
                <a:ea typeface="+mn-lt"/>
                <a:cs typeface="+mn-lt"/>
              </a:rPr>
              <a:t>.on():</a:t>
            </a:r>
            <a:br>
              <a:rPr lang="en-US" dirty="0">
                <a:solidFill>
                  <a:srgbClr val="404040"/>
                </a:solidFill>
                <a:latin typeface="Century Gothic"/>
                <a:ea typeface="+mn-lt"/>
                <a:cs typeface="+mn-lt"/>
              </a:rPr>
            </a:br>
            <a:r>
              <a:rPr lang="en-US" dirty="0">
                <a:solidFill>
                  <a:srgbClr val="404040"/>
                </a:solidFill>
                <a:latin typeface="Century Gothic"/>
                <a:ea typeface="+mn-lt"/>
                <a:cs typeface="+mn-lt"/>
              </a:rPr>
              <a:t>Used for adding events to the file. Here, it is used to store the data in </a:t>
            </a:r>
            <a:r>
              <a:rPr lang="en-US" dirty="0" err="1">
                <a:solidFill>
                  <a:srgbClr val="404040"/>
                </a:solidFill>
                <a:latin typeface="Century Gothic"/>
                <a:ea typeface="+mn-lt"/>
                <a:cs typeface="+mn-lt"/>
              </a:rPr>
              <a:t>Localstorage</a:t>
            </a:r>
            <a:r>
              <a:rPr lang="en-US" dirty="0">
                <a:solidFill>
                  <a:srgbClr val="404040"/>
                </a:solidFill>
                <a:latin typeface="Century Gothic"/>
                <a:ea typeface="+mn-lt"/>
                <a:cs typeface="+mn-lt"/>
              </a:rPr>
              <a:t> on pressing the submit button.</a:t>
            </a:r>
          </a:p>
          <a:p>
            <a:pPr>
              <a:buFont typeface="Arial" panose="020B0604020202020204" pitchFamily="34" charset="0"/>
              <a:buChar char="•"/>
            </a:pPr>
            <a:r>
              <a:rPr lang="en-US" dirty="0">
                <a:solidFill>
                  <a:srgbClr val="404040"/>
                </a:solidFill>
                <a:latin typeface="Century Gothic"/>
                <a:ea typeface="+mn-lt"/>
                <a:cs typeface="+mn-lt"/>
              </a:rPr>
              <a:t>.</a:t>
            </a:r>
            <a:r>
              <a:rPr lang="en-US" dirty="0" err="1">
                <a:solidFill>
                  <a:srgbClr val="404040"/>
                </a:solidFill>
                <a:latin typeface="Century Gothic"/>
                <a:ea typeface="+mn-lt"/>
                <a:cs typeface="+mn-lt"/>
              </a:rPr>
              <a:t>val</a:t>
            </a:r>
            <a:r>
              <a:rPr lang="en-US" dirty="0">
                <a:solidFill>
                  <a:srgbClr val="404040"/>
                </a:solidFill>
                <a:latin typeface="Century Gothic"/>
                <a:ea typeface="+mn-lt"/>
                <a:cs typeface="+mn-lt"/>
              </a:rPr>
              <a:t>():</a:t>
            </a:r>
            <a:br>
              <a:rPr lang="en-US" dirty="0">
                <a:solidFill>
                  <a:srgbClr val="404040"/>
                </a:solidFill>
                <a:latin typeface="Century Gothic"/>
                <a:ea typeface="+mn-lt"/>
                <a:cs typeface="+mn-lt"/>
              </a:rPr>
            </a:br>
            <a:r>
              <a:rPr lang="en-US" dirty="0">
                <a:solidFill>
                  <a:srgbClr val="404040"/>
                </a:solidFill>
                <a:latin typeface="Century Gothic"/>
                <a:ea typeface="+mn-lt"/>
                <a:cs typeface="+mn-lt"/>
              </a:rPr>
              <a:t>Used to store the value that is entered by the user in the field of a particular ID in a variable.</a:t>
            </a:r>
          </a:p>
        </p:txBody>
      </p:sp>
    </p:spTree>
    <p:extLst>
      <p:ext uri="{BB962C8B-B14F-4D97-AF65-F5344CB8AC3E}">
        <p14:creationId xmlns:p14="http://schemas.microsoft.com/office/powerpoint/2010/main" val="520850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F0946-A8A9-DA50-6E81-D9401627205C}"/>
              </a:ext>
            </a:extLst>
          </p:cNvPr>
          <p:cNvSpPr>
            <a:spLocks noGrp="1"/>
          </p:cNvSpPr>
          <p:nvPr>
            <p:ph type="title"/>
          </p:nvPr>
        </p:nvSpPr>
        <p:spPr>
          <a:xfrm>
            <a:off x="1697061" y="6273"/>
            <a:ext cx="9817848" cy="1898727"/>
          </a:xfrm>
        </p:spPr>
        <p:txBody>
          <a:bodyPr>
            <a:normAutofit/>
          </a:bodyPr>
          <a:lstStyle/>
          <a:p>
            <a:r>
              <a:rPr lang="en-US" sz="4400" b="1" dirty="0"/>
              <a:t>The </a:t>
            </a:r>
            <a:r>
              <a:rPr lang="en-US" sz="4400" b="1" dirty="0" err="1"/>
              <a:t>JQuery</a:t>
            </a:r>
            <a:r>
              <a:rPr lang="en-US" sz="4400" b="1" dirty="0"/>
              <a:t> features used for making of the website are:</a:t>
            </a:r>
            <a:endParaRPr lang="en-US" dirty="0"/>
          </a:p>
        </p:txBody>
      </p:sp>
      <p:sp>
        <p:nvSpPr>
          <p:cNvPr id="3" name="Content Placeholder 2">
            <a:extLst>
              <a:ext uri="{FF2B5EF4-FFF2-40B4-BE49-F238E27FC236}">
                <a16:creationId xmlns:a16="http://schemas.microsoft.com/office/drawing/2014/main" id="{25740B2B-0477-FD2C-57CD-488A1FF1FC78}"/>
              </a:ext>
            </a:extLst>
          </p:cNvPr>
          <p:cNvSpPr>
            <a:spLocks noGrp="1"/>
          </p:cNvSpPr>
          <p:nvPr>
            <p:ph idx="1"/>
          </p:nvPr>
        </p:nvSpPr>
        <p:spPr>
          <a:xfrm>
            <a:off x="2115537" y="1711412"/>
            <a:ext cx="9924534" cy="5136864"/>
          </a:xfrm>
        </p:spPr>
        <p:txBody>
          <a:bodyPr vert="horz" lIns="91440" tIns="45720" rIns="91440" bIns="45720" rtlCol="0" anchor="t">
            <a:noAutofit/>
          </a:bodyPr>
          <a:lstStyle/>
          <a:p>
            <a:pPr marL="514350" indent="-514350">
              <a:buAutoNum type="arabicPeriod"/>
            </a:pPr>
            <a:r>
              <a:rPr lang="en-US" sz="2800" b="1" dirty="0">
                <a:ea typeface="+mn-lt"/>
                <a:cs typeface="+mn-lt"/>
              </a:rPr>
              <a:t> $(document).ready()</a:t>
            </a:r>
            <a:r>
              <a:rPr lang="en-US" sz="2800" dirty="0">
                <a:ea typeface="+mn-lt"/>
                <a:cs typeface="+mn-lt"/>
              </a:rPr>
              <a:t>=&gt; This ensures that script runs after DOM is fully loaded.</a:t>
            </a:r>
            <a:endParaRPr lang="en-US" dirty="0"/>
          </a:p>
          <a:p>
            <a:pPr>
              <a:buAutoNum type="arabicPeriod"/>
            </a:pPr>
            <a:r>
              <a:rPr lang="en-US" sz="2800" b="1" dirty="0">
                <a:ea typeface="+mn-lt"/>
                <a:cs typeface="+mn-lt"/>
              </a:rPr>
              <a:t>    .each()</a:t>
            </a:r>
            <a:r>
              <a:rPr lang="en-US" sz="2800" dirty="0">
                <a:ea typeface="+mn-lt"/>
                <a:cs typeface="+mn-lt"/>
              </a:rPr>
              <a:t>=&gt;{Loops through multiple elements.}</a:t>
            </a:r>
          </a:p>
          <a:p>
            <a:pPr>
              <a:buAutoNum type="arabicPeriod"/>
            </a:pPr>
            <a:r>
              <a:rPr lang="en-US" sz="2800" b="1" dirty="0">
                <a:ea typeface="+mn-lt"/>
                <a:cs typeface="+mn-lt"/>
              </a:rPr>
              <a:t>   .delay()</a:t>
            </a:r>
            <a:r>
              <a:rPr lang="en-US" sz="2800" dirty="0">
                <a:ea typeface="+mn-lt"/>
                <a:cs typeface="+mn-lt"/>
              </a:rPr>
              <a:t>=&gt;Delays animation execution.</a:t>
            </a:r>
            <a:r>
              <a:rPr lang="en-US" sz="2800" b="1" dirty="0">
                <a:ea typeface="+mn-lt"/>
                <a:cs typeface="+mn-lt"/>
              </a:rPr>
              <a:t>        </a:t>
            </a:r>
          </a:p>
          <a:p>
            <a:pPr>
              <a:buAutoNum type="arabicPeriod"/>
            </a:pPr>
            <a:r>
              <a:rPr lang="en-US" sz="2800" b="1" dirty="0">
                <a:ea typeface="+mn-lt"/>
                <a:cs typeface="+mn-lt"/>
              </a:rPr>
              <a:t>.hover()</a:t>
            </a:r>
            <a:r>
              <a:rPr lang="en-US" sz="2800" dirty="0">
                <a:ea typeface="+mn-lt"/>
                <a:cs typeface="+mn-lt"/>
              </a:rPr>
              <a:t>=&gt;Adds effects when mouse enters/leaves.</a:t>
            </a:r>
          </a:p>
          <a:p>
            <a:pPr>
              <a:buAutoNum type="arabicPeriod"/>
            </a:pPr>
            <a:r>
              <a:rPr lang="en-US" sz="2800" b="1" dirty="0">
                <a:ea typeface="+mn-lt"/>
                <a:cs typeface="+mn-lt"/>
              </a:rPr>
              <a:t>   .click()</a:t>
            </a:r>
            <a:r>
              <a:rPr lang="en-US" sz="2800" dirty="0">
                <a:ea typeface="+mn-lt"/>
                <a:cs typeface="+mn-lt"/>
              </a:rPr>
              <a:t>=&gt;</a:t>
            </a:r>
            <a:r>
              <a:rPr lang="en-US" sz="2800" dirty="0"/>
              <a:t>Binds a click event to elements.</a:t>
            </a:r>
            <a:r>
              <a:rPr lang="en-US" sz="2800" b="1" dirty="0">
                <a:solidFill>
                  <a:srgbClr val="404040"/>
                </a:solidFill>
                <a:latin typeface="Century Gothic"/>
                <a:ea typeface="+mn-lt"/>
                <a:cs typeface="+mn-lt"/>
              </a:rPr>
              <a:t> </a:t>
            </a:r>
          </a:p>
          <a:p>
            <a:pPr>
              <a:buAutoNum type="arabicPeriod"/>
            </a:pPr>
            <a:r>
              <a:rPr lang="en-US" sz="2800" b="1" dirty="0">
                <a:solidFill>
                  <a:srgbClr val="404040"/>
                </a:solidFill>
                <a:latin typeface="Century Gothic"/>
                <a:ea typeface="+mn-lt"/>
                <a:cs typeface="+mn-lt"/>
              </a:rPr>
              <a:t>.</a:t>
            </a:r>
            <a:r>
              <a:rPr lang="en-US" sz="2800" b="1" dirty="0" err="1">
                <a:solidFill>
                  <a:srgbClr val="404040"/>
                </a:solidFill>
                <a:latin typeface="Century Gothic"/>
                <a:ea typeface="+mn-lt"/>
                <a:cs typeface="+mn-lt"/>
              </a:rPr>
              <a:t>slideToggle</a:t>
            </a:r>
            <a:r>
              <a:rPr lang="en-US" sz="2800" b="1" dirty="0">
                <a:solidFill>
                  <a:srgbClr val="404040"/>
                </a:solidFill>
                <a:latin typeface="Century Gothic"/>
                <a:ea typeface="+mn-lt"/>
                <a:cs typeface="+mn-lt"/>
              </a:rPr>
              <a:t>()</a:t>
            </a:r>
            <a:r>
              <a:rPr lang="en-US" sz="2800" dirty="0">
                <a:solidFill>
                  <a:srgbClr val="404040"/>
                </a:solidFill>
                <a:latin typeface="Century Gothic"/>
                <a:ea typeface="+mn-lt"/>
                <a:cs typeface="+mn-lt"/>
              </a:rPr>
              <a:t>=&gt;</a:t>
            </a:r>
            <a:r>
              <a:rPr lang="en-US" sz="2800" dirty="0">
                <a:solidFill>
                  <a:srgbClr val="404040"/>
                </a:solidFill>
                <a:ea typeface="+mn-lt"/>
                <a:cs typeface="+mn-lt"/>
              </a:rPr>
              <a:t>show and hide elements with a sliding animation</a:t>
            </a:r>
            <a:endParaRPr lang="en-US" sz="2800" dirty="0">
              <a:solidFill>
                <a:srgbClr val="404040"/>
              </a:solidFill>
              <a:latin typeface="Century Gothic"/>
              <a:ea typeface="+mn-lt"/>
              <a:cs typeface="+mn-lt"/>
            </a:endParaRPr>
          </a:p>
          <a:p>
            <a:pPr>
              <a:buAutoNum type="arabicPeriod"/>
            </a:pPr>
            <a:endParaRPr lang="en-US" dirty="0">
              <a:solidFill>
                <a:srgbClr val="404040"/>
              </a:solidFill>
              <a:latin typeface="Century Gothic"/>
              <a:ea typeface="+mn-lt"/>
              <a:cs typeface="+mn-lt"/>
            </a:endParaRPr>
          </a:p>
        </p:txBody>
      </p:sp>
    </p:spTree>
    <p:extLst>
      <p:ext uri="{BB962C8B-B14F-4D97-AF65-F5344CB8AC3E}">
        <p14:creationId xmlns:p14="http://schemas.microsoft.com/office/powerpoint/2010/main" val="1834918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826A8-5987-3BCE-34CE-5C74401A19A3}"/>
              </a:ext>
            </a:extLst>
          </p:cNvPr>
          <p:cNvSpPr>
            <a:spLocks noGrp="1"/>
          </p:cNvSpPr>
          <p:nvPr>
            <p:ph type="title"/>
          </p:nvPr>
        </p:nvSpPr>
        <p:spPr>
          <a:xfrm>
            <a:off x="646111" y="127000"/>
            <a:ext cx="9404723" cy="736600"/>
          </a:xfrm>
        </p:spPr>
        <p:txBody>
          <a:bodyPr/>
          <a:lstStyle/>
          <a:p>
            <a:pPr algn="ctr"/>
            <a:r>
              <a:rPr lang="en-IN" b="1" u="sng" dirty="0"/>
              <a:t>BOOTSTRAP</a:t>
            </a:r>
          </a:p>
        </p:txBody>
      </p:sp>
      <p:sp>
        <p:nvSpPr>
          <p:cNvPr id="3" name="Content Placeholder 2">
            <a:extLst>
              <a:ext uri="{FF2B5EF4-FFF2-40B4-BE49-F238E27FC236}">
                <a16:creationId xmlns:a16="http://schemas.microsoft.com/office/drawing/2014/main" id="{A8749FB2-3C46-6008-8927-7E7977C5F311}"/>
              </a:ext>
            </a:extLst>
          </p:cNvPr>
          <p:cNvSpPr>
            <a:spLocks noGrp="1"/>
          </p:cNvSpPr>
          <p:nvPr>
            <p:ph idx="1"/>
          </p:nvPr>
        </p:nvSpPr>
        <p:spPr>
          <a:xfrm>
            <a:off x="1295400" y="863600"/>
            <a:ext cx="10354733" cy="2565400"/>
          </a:xfrm>
        </p:spPr>
        <p:txBody>
          <a:bodyPr/>
          <a:lstStyle/>
          <a:p>
            <a:r>
              <a:rPr lang="en-IN" b="1" dirty="0"/>
              <a:t>BOOTSTRAP IS A FRONTEND FRAMEWORK THAT IS USED TO MAKE RESOPNSIVE </a:t>
            </a:r>
          </a:p>
          <a:p>
            <a:pPr marL="0" indent="0">
              <a:buNone/>
            </a:pPr>
            <a:r>
              <a:rPr lang="en-IN" b="1" dirty="0"/>
              <a:t>DESIGNS .</a:t>
            </a:r>
          </a:p>
          <a:p>
            <a:r>
              <a:rPr lang="en-IN" b="1" dirty="0"/>
              <a:t>SCRIPT TAG IS USED TO MENTION A LINK TO AN EXTERNAL BOOTSTRAP STYLESHEET FROM A CDN.</a:t>
            </a:r>
          </a:p>
          <a:p>
            <a:r>
              <a:rPr lang="en-US" b="1" dirty="0"/>
              <a:t> EXAMPLE : &lt;div class="container-fluid p-5 </a:t>
            </a:r>
            <a:r>
              <a:rPr lang="en-US" b="1" dirty="0" err="1"/>
              <a:t>bg</a:t>
            </a:r>
            <a:r>
              <a:rPr lang="en-US" b="1" dirty="0"/>
              <a:t>-primary text-white text-center"&gt; </a:t>
            </a:r>
          </a:p>
          <a:p>
            <a:r>
              <a:rPr lang="en-IN" b="1" dirty="0"/>
              <a:t>&lt;div class="container mt-5"&gt;</a:t>
            </a:r>
          </a:p>
          <a:p>
            <a:pPr marL="0" indent="0">
              <a:buNone/>
            </a:pPr>
            <a:endParaRPr lang="en-IN" dirty="0"/>
          </a:p>
        </p:txBody>
      </p:sp>
      <p:pic>
        <p:nvPicPr>
          <p:cNvPr id="5" name="Picture 4">
            <a:extLst>
              <a:ext uri="{FF2B5EF4-FFF2-40B4-BE49-F238E27FC236}">
                <a16:creationId xmlns:a16="http://schemas.microsoft.com/office/drawing/2014/main" id="{5EE3C1DD-8058-64CF-2DF7-E6989241E8E5}"/>
              </a:ext>
            </a:extLst>
          </p:cNvPr>
          <p:cNvPicPr>
            <a:picLocks noChangeAspect="1"/>
          </p:cNvPicPr>
          <p:nvPr/>
        </p:nvPicPr>
        <p:blipFill>
          <a:blip r:embed="rId2"/>
          <a:stretch>
            <a:fillRect/>
          </a:stretch>
        </p:blipFill>
        <p:spPr>
          <a:xfrm>
            <a:off x="3026833" y="3518758"/>
            <a:ext cx="6138333" cy="3212242"/>
          </a:xfrm>
          <a:prstGeom prst="rect">
            <a:avLst/>
          </a:prstGeom>
        </p:spPr>
      </p:pic>
    </p:spTree>
    <p:extLst>
      <p:ext uri="{BB962C8B-B14F-4D97-AF65-F5344CB8AC3E}">
        <p14:creationId xmlns:p14="http://schemas.microsoft.com/office/powerpoint/2010/main" val="38997096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B8E7C-D975-CAC2-7AB6-4CEEF4F781B7}"/>
              </a:ext>
            </a:extLst>
          </p:cNvPr>
          <p:cNvSpPr>
            <a:spLocks noGrp="1"/>
          </p:cNvSpPr>
          <p:nvPr>
            <p:ph type="title"/>
          </p:nvPr>
        </p:nvSpPr>
        <p:spPr>
          <a:xfrm>
            <a:off x="1534752" y="0"/>
            <a:ext cx="8911687" cy="1280890"/>
          </a:xfrm>
        </p:spPr>
        <p:txBody>
          <a:bodyPr>
            <a:normAutofit/>
          </a:bodyPr>
          <a:lstStyle/>
          <a:p>
            <a:pPr algn="ctr"/>
            <a:r>
              <a:rPr lang="en-IN" sz="4000" b="1" dirty="0"/>
              <a:t>Bootstrap used:</a:t>
            </a:r>
          </a:p>
        </p:txBody>
      </p:sp>
      <p:sp>
        <p:nvSpPr>
          <p:cNvPr id="5" name="Rectangle 2">
            <a:extLst>
              <a:ext uri="{FF2B5EF4-FFF2-40B4-BE49-F238E27FC236}">
                <a16:creationId xmlns:a16="http://schemas.microsoft.com/office/drawing/2014/main" id="{BE40F11D-6BD5-ECA7-C802-7CA57C02E28F}"/>
              </a:ext>
            </a:extLst>
          </p:cNvPr>
          <p:cNvSpPr>
            <a:spLocks noGrp="1" noChangeArrowheads="1"/>
          </p:cNvSpPr>
          <p:nvPr>
            <p:ph idx="1"/>
          </p:nvPr>
        </p:nvSpPr>
        <p:spPr bwMode="auto">
          <a:xfrm>
            <a:off x="2757798" y="1053185"/>
            <a:ext cx="8911687"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rial" panose="020B0604020202020204" pitchFamily="34" charset="0"/>
              </a:rPr>
              <a:t>Bootstrap for Styling &amp; Form Validation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 script relies on Bootstrap's classes for styling and layout.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 </a:t>
            </a:r>
            <a:r>
              <a:rPr kumimoji="0" lang="en-US" altLang="en-US" sz="2000" b="0" i="0" u="none" strike="noStrike" cap="none" normalizeH="0" baseline="0" dirty="0">
                <a:ln>
                  <a:noFill/>
                </a:ln>
                <a:solidFill>
                  <a:schemeClr val="tx1"/>
                </a:solidFill>
                <a:effectLst/>
                <a:latin typeface="Arial Unicode MS"/>
              </a:rPr>
              <a:t>&lt;select&gt;</a:t>
            </a:r>
            <a:r>
              <a:rPr kumimoji="0" lang="en-US" altLang="en-US" sz="2000" b="0" i="0" u="none" strike="noStrike" cap="none" normalizeH="0" baseline="0" dirty="0">
                <a:ln>
                  <a:noFill/>
                </a:ln>
                <a:solidFill>
                  <a:schemeClr val="tx1"/>
                </a:solidFill>
                <a:effectLst/>
              </a:rPr>
              <a:t> element requires a valid selection before submission</a:t>
            </a:r>
            <a:r>
              <a:rPr kumimoji="0" lang="en-US" altLang="en-US" sz="2800" b="0" i="0" u="none" strike="noStrike" cap="none" normalizeH="0" baseline="0" dirty="0">
                <a:ln>
                  <a:noFill/>
                </a:ln>
                <a:solidFill>
                  <a:schemeClr val="tx1"/>
                </a:solidFill>
                <a:effectLst/>
              </a:rPr>
              <a:t>.</a:t>
            </a:r>
            <a:endParaRPr lang="en-US" altLang="en-US" sz="2800" dirty="0">
              <a:solidFill>
                <a:schemeClr val="tx1"/>
              </a:solidFill>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strike="noStrike" cap="none" normalizeH="0" baseline="0" dirty="0">
                <a:ln>
                  <a:noFill/>
                </a:ln>
                <a:solidFill>
                  <a:schemeClr val="tx1"/>
                </a:solidFill>
                <a:latin typeface="Arial" panose="020B0604020202020204" pitchFamily="34" charset="0"/>
              </a:rPr>
              <a:t>Loads Bootstrap 5.3 CSS for styling and JavaScript for interactive components.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D4584316-2E41-D7B5-E75D-07538CF813C9}"/>
              </a:ext>
            </a:extLst>
          </p:cNvPr>
          <p:cNvSpPr txBox="1"/>
          <p:nvPr/>
        </p:nvSpPr>
        <p:spPr>
          <a:xfrm>
            <a:off x="2757798" y="2762520"/>
            <a:ext cx="6098874" cy="923330"/>
          </a:xfrm>
          <a:prstGeom prst="rect">
            <a:avLst/>
          </a:prstGeom>
          <a:noFill/>
        </p:spPr>
        <p:txBody>
          <a:bodyPr wrap="square">
            <a:spAutoFit/>
          </a:bodyPr>
          <a:lstStyle/>
          <a:p>
            <a:r>
              <a:rPr lang="en-US" dirty="0"/>
              <a:t>-The .container class is used to create a responsive, centered layout.</a:t>
            </a:r>
          </a:p>
          <a:p>
            <a:endParaRPr lang="en-IN" dirty="0"/>
          </a:p>
        </p:txBody>
      </p:sp>
      <p:sp>
        <p:nvSpPr>
          <p:cNvPr id="9" name="TextBox 8">
            <a:extLst>
              <a:ext uri="{FF2B5EF4-FFF2-40B4-BE49-F238E27FC236}">
                <a16:creationId xmlns:a16="http://schemas.microsoft.com/office/drawing/2014/main" id="{5DD9CCDC-4854-67FD-C1F7-EAFACCDB1EA2}"/>
              </a:ext>
            </a:extLst>
          </p:cNvPr>
          <p:cNvSpPr txBox="1"/>
          <p:nvPr/>
        </p:nvSpPr>
        <p:spPr>
          <a:xfrm>
            <a:off x="2757798" y="3663847"/>
            <a:ext cx="6098874" cy="369332"/>
          </a:xfrm>
          <a:prstGeom prst="rect">
            <a:avLst/>
          </a:prstGeom>
          <a:noFill/>
        </p:spPr>
        <p:txBody>
          <a:bodyPr wrap="square">
            <a:spAutoFit/>
          </a:bodyPr>
          <a:lstStyle/>
          <a:p>
            <a:r>
              <a:rPr lang="en-IN" dirty="0"/>
              <a:t>-form-label improves label styling</a:t>
            </a:r>
          </a:p>
        </p:txBody>
      </p:sp>
      <p:sp>
        <p:nvSpPr>
          <p:cNvPr id="11" name="TextBox 10">
            <a:extLst>
              <a:ext uri="{FF2B5EF4-FFF2-40B4-BE49-F238E27FC236}">
                <a16:creationId xmlns:a16="http://schemas.microsoft.com/office/drawing/2014/main" id="{614ACC0C-EDB4-A519-3007-DF0776296D1F}"/>
              </a:ext>
            </a:extLst>
          </p:cNvPr>
          <p:cNvSpPr txBox="1"/>
          <p:nvPr/>
        </p:nvSpPr>
        <p:spPr>
          <a:xfrm>
            <a:off x="2757798" y="4078169"/>
            <a:ext cx="6098874" cy="646331"/>
          </a:xfrm>
          <a:prstGeom prst="rect">
            <a:avLst/>
          </a:prstGeom>
          <a:noFill/>
        </p:spPr>
        <p:txBody>
          <a:bodyPr wrap="square">
            <a:spAutoFit/>
          </a:bodyPr>
          <a:lstStyle/>
          <a:p>
            <a:r>
              <a:rPr lang="en-US" dirty="0"/>
              <a:t>.mb-3 adds margin-bottom for spacing.</a:t>
            </a:r>
          </a:p>
          <a:p>
            <a:r>
              <a:rPr lang="en-US" dirty="0"/>
              <a:t>.form-control provides Bootstrap-styled input fields.</a:t>
            </a:r>
            <a:endParaRPr lang="en-IN" dirty="0"/>
          </a:p>
        </p:txBody>
      </p:sp>
      <p:sp>
        <p:nvSpPr>
          <p:cNvPr id="13" name="TextBox 12">
            <a:extLst>
              <a:ext uri="{FF2B5EF4-FFF2-40B4-BE49-F238E27FC236}">
                <a16:creationId xmlns:a16="http://schemas.microsoft.com/office/drawing/2014/main" id="{6CA19FA2-D3E3-32F8-E7BD-182708D4E3AD}"/>
              </a:ext>
            </a:extLst>
          </p:cNvPr>
          <p:cNvSpPr txBox="1"/>
          <p:nvPr/>
        </p:nvSpPr>
        <p:spPr>
          <a:xfrm>
            <a:off x="2757798" y="4704335"/>
            <a:ext cx="6098874" cy="369332"/>
          </a:xfrm>
          <a:prstGeom prst="rect">
            <a:avLst/>
          </a:prstGeom>
          <a:noFill/>
        </p:spPr>
        <p:txBody>
          <a:bodyPr wrap="square">
            <a:spAutoFit/>
          </a:bodyPr>
          <a:lstStyle/>
          <a:p>
            <a:r>
              <a:rPr lang="en-US" dirty="0"/>
              <a:t>mt-5: Adds top margin for spacing.</a:t>
            </a:r>
            <a:endParaRPr lang="en-IN" dirty="0"/>
          </a:p>
        </p:txBody>
      </p:sp>
      <p:sp>
        <p:nvSpPr>
          <p:cNvPr id="15" name="TextBox 14">
            <a:extLst>
              <a:ext uri="{FF2B5EF4-FFF2-40B4-BE49-F238E27FC236}">
                <a16:creationId xmlns:a16="http://schemas.microsoft.com/office/drawing/2014/main" id="{4C95B192-9C57-C538-A059-98D98E170BB2}"/>
              </a:ext>
            </a:extLst>
          </p:cNvPr>
          <p:cNvSpPr txBox="1"/>
          <p:nvPr/>
        </p:nvSpPr>
        <p:spPr>
          <a:xfrm>
            <a:off x="2715883" y="5053502"/>
            <a:ext cx="6096000" cy="646331"/>
          </a:xfrm>
          <a:prstGeom prst="rect">
            <a:avLst/>
          </a:prstGeom>
          <a:noFill/>
        </p:spPr>
        <p:txBody>
          <a:bodyPr wrap="square">
            <a:spAutoFit/>
          </a:bodyPr>
          <a:lstStyle/>
          <a:p>
            <a:r>
              <a:rPr lang="en-US" dirty="0"/>
              <a:t>form-control: Styles form inputs with Bootstrap’s standard padding, border, and focus effects.</a:t>
            </a:r>
            <a:endParaRPr lang="en-IN" dirty="0"/>
          </a:p>
        </p:txBody>
      </p:sp>
      <p:sp>
        <p:nvSpPr>
          <p:cNvPr id="17" name="TextBox 16">
            <a:extLst>
              <a:ext uri="{FF2B5EF4-FFF2-40B4-BE49-F238E27FC236}">
                <a16:creationId xmlns:a16="http://schemas.microsoft.com/office/drawing/2014/main" id="{D1E47CFC-EAF1-2A9C-9F82-2E370AAC46E9}"/>
              </a:ext>
            </a:extLst>
          </p:cNvPr>
          <p:cNvSpPr txBox="1"/>
          <p:nvPr/>
        </p:nvSpPr>
        <p:spPr>
          <a:xfrm>
            <a:off x="2715883" y="5717734"/>
            <a:ext cx="6096000" cy="646331"/>
          </a:xfrm>
          <a:prstGeom prst="rect">
            <a:avLst/>
          </a:prstGeom>
          <a:noFill/>
        </p:spPr>
        <p:txBody>
          <a:bodyPr wrap="square">
            <a:spAutoFit/>
          </a:bodyPr>
          <a:lstStyle/>
          <a:p>
            <a:r>
              <a:rPr lang="en-US" dirty="0" err="1"/>
              <a:t>btn</a:t>
            </a:r>
            <a:r>
              <a:rPr lang="en-US" dirty="0"/>
              <a:t> </a:t>
            </a:r>
            <a:r>
              <a:rPr lang="en-US" dirty="0" err="1"/>
              <a:t>btn</a:t>
            </a:r>
            <a:r>
              <a:rPr lang="en-US" dirty="0"/>
              <a:t>-primary: Styles the button with Bootstrap’s primary color.w-100: Makes the button full-width.</a:t>
            </a:r>
            <a:endParaRPr lang="en-IN" dirty="0"/>
          </a:p>
        </p:txBody>
      </p:sp>
    </p:spTree>
    <p:extLst>
      <p:ext uri="{BB962C8B-B14F-4D97-AF65-F5344CB8AC3E}">
        <p14:creationId xmlns:p14="http://schemas.microsoft.com/office/powerpoint/2010/main" val="459441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872E9-16C6-82CE-9484-4CA53B638D38}"/>
              </a:ext>
            </a:extLst>
          </p:cNvPr>
          <p:cNvSpPr>
            <a:spLocks noGrp="1"/>
          </p:cNvSpPr>
          <p:nvPr>
            <p:ph type="title"/>
          </p:nvPr>
        </p:nvSpPr>
        <p:spPr>
          <a:xfrm>
            <a:off x="1726541" y="-2191"/>
            <a:ext cx="8911687" cy="1468780"/>
          </a:xfrm>
        </p:spPr>
        <p:txBody>
          <a:bodyPr>
            <a:normAutofit/>
          </a:bodyPr>
          <a:lstStyle/>
          <a:p>
            <a:r>
              <a:rPr lang="en-US" sz="4400" b="1" dirty="0"/>
              <a:t>Bootstrap features used:</a:t>
            </a:r>
            <a:endParaRPr lang="en-US" sz="2700" dirty="0"/>
          </a:p>
        </p:txBody>
      </p:sp>
      <p:sp>
        <p:nvSpPr>
          <p:cNvPr id="3" name="Content Placeholder 2">
            <a:extLst>
              <a:ext uri="{FF2B5EF4-FFF2-40B4-BE49-F238E27FC236}">
                <a16:creationId xmlns:a16="http://schemas.microsoft.com/office/drawing/2014/main" id="{8CB2EAAB-CD36-1324-8BE3-CCFD5C5CFCAF}"/>
              </a:ext>
            </a:extLst>
          </p:cNvPr>
          <p:cNvSpPr>
            <a:spLocks noGrp="1"/>
          </p:cNvSpPr>
          <p:nvPr>
            <p:ph idx="1"/>
          </p:nvPr>
        </p:nvSpPr>
        <p:spPr>
          <a:xfrm>
            <a:off x="2401322" y="1371600"/>
            <a:ext cx="9510386" cy="5479074"/>
          </a:xfrm>
        </p:spPr>
        <p:txBody>
          <a:bodyPr vert="horz" lIns="91440" tIns="45720" rIns="91440" bIns="45720" rtlCol="0" anchor="t">
            <a:noAutofit/>
          </a:bodyPr>
          <a:lstStyle/>
          <a:p>
            <a:pPr>
              <a:buFont typeface="Arial" panose="020B0604020202020204" pitchFamily="34" charset="0"/>
              <a:buChar char="•"/>
            </a:pPr>
            <a:endParaRPr lang="en-US" dirty="0"/>
          </a:p>
          <a:p>
            <a:pPr>
              <a:buFont typeface="Arial" panose="020B0604020202020204" pitchFamily="34" charset="0"/>
              <a:buChar char="•"/>
            </a:pPr>
            <a:r>
              <a:rPr lang="en-US" dirty="0"/>
              <a:t>Fixed-top:</a:t>
            </a:r>
            <a:br>
              <a:rPr lang="en-US" dirty="0"/>
            </a:br>
            <a:r>
              <a:rPr lang="en-US" dirty="0"/>
              <a:t>Used to position the navbar at the top of the page and keeping its position fixed on scrolling.</a:t>
            </a:r>
          </a:p>
          <a:p>
            <a:pPr>
              <a:buFont typeface="Arial" panose="020B0604020202020204" pitchFamily="34" charset="0"/>
              <a:buChar char="•"/>
            </a:pPr>
            <a:r>
              <a:rPr lang="en-US" dirty="0"/>
              <a:t>Dropdown dropdown-toggle:</a:t>
            </a:r>
            <a:br>
              <a:rPr lang="en-US" dirty="0"/>
            </a:br>
            <a:r>
              <a:rPr lang="en-US" dirty="0"/>
              <a:t>Used to create a toggleable menu that allows the user to select an option. Here, it is used to redirect the user to a specific club from the navbar.</a:t>
            </a:r>
          </a:p>
          <a:p>
            <a:pPr>
              <a:buFont typeface="Arial" panose="020B0604020202020204" pitchFamily="34" charset="0"/>
              <a:buChar char="•"/>
            </a:pPr>
            <a:r>
              <a:rPr lang="en-US" dirty="0" err="1"/>
              <a:t>Img</a:t>
            </a:r>
            <a:r>
              <a:rPr lang="en-US" dirty="0"/>
              <a:t>-fluid:</a:t>
            </a:r>
            <a:br>
              <a:rPr lang="en-US" dirty="0"/>
            </a:br>
            <a:r>
              <a:rPr lang="en-US" dirty="0"/>
              <a:t>Used to automatically adjust the size of the image to fit the size of parent. Thereby making the image responsive.</a:t>
            </a:r>
          </a:p>
          <a:p>
            <a:pPr>
              <a:buFont typeface="Arial" panose="020B0604020202020204" pitchFamily="34" charset="0"/>
              <a:buChar char="•"/>
            </a:pPr>
            <a:r>
              <a:rPr lang="en-US" dirty="0" err="1"/>
              <a:t>Btn</a:t>
            </a:r>
            <a:r>
              <a:rPr lang="en-US" dirty="0"/>
              <a:t> </a:t>
            </a:r>
            <a:r>
              <a:rPr lang="en-US" dirty="0" err="1"/>
              <a:t>btn</a:t>
            </a:r>
            <a:r>
              <a:rPr lang="en-US" dirty="0"/>
              <a:t>-danger:</a:t>
            </a:r>
            <a:br>
              <a:rPr lang="en-US" dirty="0"/>
            </a:br>
            <a:r>
              <a:rPr lang="en-US" dirty="0"/>
              <a:t>Used to style buttons on the HTML page. </a:t>
            </a:r>
            <a:r>
              <a:rPr lang="en-US" dirty="0" err="1"/>
              <a:t>Btn</a:t>
            </a:r>
            <a:r>
              <a:rPr lang="en-US" dirty="0"/>
              <a:t>-danger is used to give a red color to the buttons.</a:t>
            </a:r>
          </a:p>
        </p:txBody>
      </p:sp>
    </p:spTree>
    <p:extLst>
      <p:ext uri="{BB962C8B-B14F-4D97-AF65-F5344CB8AC3E}">
        <p14:creationId xmlns:p14="http://schemas.microsoft.com/office/powerpoint/2010/main" val="1383628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872E9-16C6-82CE-9484-4CA53B638D38}"/>
              </a:ext>
            </a:extLst>
          </p:cNvPr>
          <p:cNvSpPr>
            <a:spLocks noGrp="1"/>
          </p:cNvSpPr>
          <p:nvPr>
            <p:ph type="title"/>
          </p:nvPr>
        </p:nvSpPr>
        <p:spPr>
          <a:xfrm>
            <a:off x="1726541" y="-2191"/>
            <a:ext cx="8911687" cy="1468780"/>
          </a:xfrm>
        </p:spPr>
        <p:txBody>
          <a:bodyPr>
            <a:normAutofit/>
          </a:bodyPr>
          <a:lstStyle/>
          <a:p>
            <a:r>
              <a:rPr lang="en-US" sz="4400" b="1" dirty="0"/>
              <a:t>The Bootstrap features used for making of the website are:</a:t>
            </a:r>
            <a:endParaRPr lang="en-US" sz="2700"/>
          </a:p>
        </p:txBody>
      </p:sp>
      <p:sp>
        <p:nvSpPr>
          <p:cNvPr id="3" name="Content Placeholder 2">
            <a:extLst>
              <a:ext uri="{FF2B5EF4-FFF2-40B4-BE49-F238E27FC236}">
                <a16:creationId xmlns:a16="http://schemas.microsoft.com/office/drawing/2014/main" id="{8CB2EAAB-CD36-1324-8BE3-CCFD5C5CFCAF}"/>
              </a:ext>
            </a:extLst>
          </p:cNvPr>
          <p:cNvSpPr>
            <a:spLocks noGrp="1"/>
          </p:cNvSpPr>
          <p:nvPr>
            <p:ph idx="1"/>
          </p:nvPr>
        </p:nvSpPr>
        <p:spPr>
          <a:xfrm>
            <a:off x="2328254" y="1079326"/>
            <a:ext cx="9510386" cy="5479074"/>
          </a:xfrm>
        </p:spPr>
        <p:txBody>
          <a:bodyPr vert="horz" lIns="91440" tIns="45720" rIns="91440" bIns="45720" rtlCol="0" anchor="t">
            <a:noAutofit/>
          </a:bodyPr>
          <a:lstStyle/>
          <a:p>
            <a:pPr marL="0" indent="0">
              <a:buNone/>
            </a:pPr>
            <a:endParaRPr lang="en-US" sz="2800" dirty="0">
              <a:latin typeface="Aptos"/>
            </a:endParaRPr>
          </a:p>
          <a:p>
            <a:pPr>
              <a:buAutoNum type="arabicPeriod"/>
            </a:pPr>
            <a:r>
              <a:rPr lang="en-US" sz="2800" b="1" dirty="0">
                <a:latin typeface="Aptos"/>
              </a:rPr>
              <a:t>  .</a:t>
            </a:r>
            <a:r>
              <a:rPr lang="en-US" sz="2800" b="1" dirty="0" err="1">
                <a:latin typeface="Aptos"/>
              </a:rPr>
              <a:t>btn</a:t>
            </a:r>
            <a:r>
              <a:rPr lang="en-US" sz="2800" dirty="0">
                <a:latin typeface="Aptos"/>
                <a:ea typeface="+mn-lt"/>
                <a:cs typeface="+mn-lt"/>
              </a:rPr>
              <a:t>: Applies Bootstrap's default button styles.</a:t>
            </a:r>
            <a:endParaRPr lang="en-US" sz="2800" dirty="0">
              <a:latin typeface="Aptos"/>
            </a:endParaRPr>
          </a:p>
          <a:p>
            <a:pPr>
              <a:buAutoNum type="arabicPeriod"/>
            </a:pPr>
            <a:r>
              <a:rPr lang="en-US" sz="2800" b="1" dirty="0">
                <a:latin typeface="Aptos"/>
              </a:rPr>
              <a:t>  .container</a:t>
            </a:r>
            <a:r>
              <a:rPr lang="en-US" sz="2800" dirty="0">
                <a:latin typeface="Aptos"/>
                <a:ea typeface="+mn-lt"/>
                <a:cs typeface="+mn-lt"/>
              </a:rPr>
              <a:t>: Centers the content and provides </a:t>
            </a:r>
            <a:r>
              <a:rPr lang="en-US" sz="2800" b="1" dirty="0">
                <a:latin typeface="Aptos"/>
                <a:ea typeface="+mn-lt"/>
                <a:cs typeface="+mn-lt"/>
              </a:rPr>
              <a:t>automatic padding</a:t>
            </a:r>
            <a:r>
              <a:rPr lang="en-US" sz="2800" dirty="0">
                <a:latin typeface="Aptos"/>
                <a:ea typeface="+mn-lt"/>
                <a:cs typeface="+mn-lt"/>
              </a:rPr>
              <a:t>.</a:t>
            </a:r>
            <a:endParaRPr lang="en-US" sz="2800" dirty="0">
              <a:latin typeface="Aptos"/>
            </a:endParaRPr>
          </a:p>
          <a:p>
            <a:pPr>
              <a:buAutoNum type="arabicPeriod"/>
            </a:pPr>
            <a:r>
              <a:rPr lang="en-US" sz="2800" b="1" dirty="0">
                <a:latin typeface="Aptos"/>
              </a:rPr>
              <a:t>  .form-label</a:t>
            </a:r>
            <a:r>
              <a:rPr lang="en-US" sz="2800" dirty="0">
                <a:latin typeface="Aptos"/>
                <a:ea typeface="+mn-lt"/>
                <a:cs typeface="+mn-lt"/>
              </a:rPr>
              <a:t> → Styles labels properly.</a:t>
            </a:r>
            <a:endParaRPr lang="en-US" sz="2800" dirty="0">
              <a:latin typeface="Aptos"/>
            </a:endParaRPr>
          </a:p>
          <a:p>
            <a:pPr>
              <a:buAutoNum type="arabicPeriod"/>
            </a:pPr>
            <a:r>
              <a:rPr lang="en-US" sz="2800" dirty="0" err="1">
                <a:latin typeface="Aptos"/>
              </a:rPr>
              <a:t>Fw</a:t>
            </a:r>
            <a:r>
              <a:rPr lang="en-US" sz="2800" dirty="0">
                <a:latin typeface="Aptos"/>
              </a:rPr>
              <a:t>-bold -&gt; </a:t>
            </a:r>
            <a:r>
              <a:rPr lang="en-US" sz="2800" dirty="0">
                <a:ea typeface="+mn-lt"/>
                <a:cs typeface="+mn-lt"/>
              </a:rPr>
              <a:t>Bold font weight</a:t>
            </a:r>
            <a:endParaRPr lang="en-US" sz="2800" dirty="0">
              <a:latin typeface="Aptos"/>
            </a:endParaRPr>
          </a:p>
          <a:p>
            <a:pPr>
              <a:buAutoNum type="arabicPeriod"/>
            </a:pPr>
            <a:endParaRPr lang="en-US" dirty="0">
              <a:latin typeface="Aptos"/>
            </a:endParaRPr>
          </a:p>
          <a:p>
            <a:pPr>
              <a:buAutoNum type="arabicPeriod"/>
            </a:pPr>
            <a:endParaRPr lang="en-US" dirty="0"/>
          </a:p>
        </p:txBody>
      </p:sp>
    </p:spTree>
    <p:extLst>
      <p:ext uri="{BB962C8B-B14F-4D97-AF65-F5344CB8AC3E}">
        <p14:creationId xmlns:p14="http://schemas.microsoft.com/office/powerpoint/2010/main" val="1929872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E2AEE-1728-8865-9817-886E2FB7EFE1}"/>
              </a:ext>
            </a:extLst>
          </p:cNvPr>
          <p:cNvSpPr>
            <a:spLocks noGrp="1"/>
          </p:cNvSpPr>
          <p:nvPr>
            <p:ph type="title"/>
          </p:nvPr>
        </p:nvSpPr>
        <p:spPr>
          <a:xfrm>
            <a:off x="3138681" y="624110"/>
            <a:ext cx="8376228" cy="1280890"/>
          </a:xfrm>
        </p:spPr>
        <p:txBody>
          <a:bodyPr>
            <a:normAutofit/>
          </a:bodyPr>
          <a:lstStyle/>
          <a:p>
            <a:r>
              <a:rPr lang="en-US" sz="6000" b="1" dirty="0"/>
              <a:t>Group members</a:t>
            </a:r>
          </a:p>
        </p:txBody>
      </p:sp>
      <p:sp>
        <p:nvSpPr>
          <p:cNvPr id="3" name="Content Placeholder 2">
            <a:extLst>
              <a:ext uri="{FF2B5EF4-FFF2-40B4-BE49-F238E27FC236}">
                <a16:creationId xmlns:a16="http://schemas.microsoft.com/office/drawing/2014/main" id="{482AADC0-C2A2-67ED-21F9-C13E586ACD9F}"/>
              </a:ext>
            </a:extLst>
          </p:cNvPr>
          <p:cNvSpPr>
            <a:spLocks noGrp="1"/>
          </p:cNvSpPr>
          <p:nvPr>
            <p:ph idx="1"/>
          </p:nvPr>
        </p:nvSpPr>
        <p:spPr>
          <a:xfrm>
            <a:off x="2084645" y="1814384"/>
            <a:ext cx="8905103" cy="4879432"/>
          </a:xfrm>
        </p:spPr>
        <p:txBody>
          <a:bodyPr vert="horz" lIns="91440" tIns="45720" rIns="91440" bIns="45720" rtlCol="0" anchor="t">
            <a:noAutofit/>
          </a:bodyPr>
          <a:lstStyle/>
          <a:p>
            <a:r>
              <a:rPr lang="en-US" sz="2800" b="1" dirty="0">
                <a:latin typeface="Aptos"/>
                <a:ea typeface="+mn-lt"/>
                <a:cs typeface="+mn-lt"/>
              </a:rPr>
              <a:t>Rutika </a:t>
            </a:r>
            <a:r>
              <a:rPr lang="en-US" sz="2800" b="1" err="1">
                <a:latin typeface="Aptos"/>
                <a:ea typeface="+mn-lt"/>
                <a:cs typeface="+mn-lt"/>
              </a:rPr>
              <a:t>thaware</a:t>
            </a:r>
            <a:r>
              <a:rPr lang="en-US" sz="2800" b="1" dirty="0">
                <a:latin typeface="Aptos"/>
                <a:ea typeface="+mn-lt"/>
                <a:cs typeface="+mn-lt"/>
              </a:rPr>
              <a:t> (68)</a:t>
            </a:r>
            <a:endParaRPr lang="en-US" sz="2800" b="1">
              <a:latin typeface="Aptos"/>
            </a:endParaRPr>
          </a:p>
          <a:p>
            <a:endParaRPr lang="en-US" sz="2800" b="1" dirty="0">
              <a:latin typeface="Aptos"/>
            </a:endParaRPr>
          </a:p>
          <a:p>
            <a:r>
              <a:rPr lang="en-US" sz="2800" b="1" dirty="0">
                <a:latin typeface="Aptos"/>
                <a:ea typeface="+mn-lt"/>
                <a:cs typeface="+mn-lt"/>
              </a:rPr>
              <a:t>Narayani </a:t>
            </a:r>
            <a:r>
              <a:rPr lang="en-US" sz="2800" b="1" err="1">
                <a:latin typeface="Aptos"/>
                <a:ea typeface="+mn-lt"/>
                <a:cs typeface="+mn-lt"/>
              </a:rPr>
              <a:t>yewle</a:t>
            </a:r>
            <a:r>
              <a:rPr lang="en-US" sz="2800" b="1" dirty="0">
                <a:latin typeface="Aptos"/>
                <a:ea typeface="+mn-lt"/>
                <a:cs typeface="+mn-lt"/>
              </a:rPr>
              <a:t> (69)</a:t>
            </a:r>
            <a:endParaRPr lang="en-US" sz="2800" b="1">
              <a:latin typeface="Aptos"/>
            </a:endParaRPr>
          </a:p>
          <a:p>
            <a:endParaRPr lang="en-US" sz="2800" b="1" dirty="0">
              <a:latin typeface="Aptos"/>
            </a:endParaRPr>
          </a:p>
          <a:p>
            <a:r>
              <a:rPr lang="en-US" sz="2800" b="1" dirty="0">
                <a:latin typeface="Aptos"/>
                <a:ea typeface="+mn-lt"/>
                <a:cs typeface="+mn-lt"/>
              </a:rPr>
              <a:t>Rudra </a:t>
            </a:r>
            <a:r>
              <a:rPr lang="en-US" sz="2800" b="1" err="1">
                <a:latin typeface="Aptos"/>
                <a:ea typeface="+mn-lt"/>
                <a:cs typeface="+mn-lt"/>
              </a:rPr>
              <a:t>bokil</a:t>
            </a:r>
            <a:r>
              <a:rPr lang="en-US" sz="2800" b="1" dirty="0">
                <a:latin typeface="Aptos"/>
                <a:ea typeface="+mn-lt"/>
                <a:cs typeface="+mn-lt"/>
              </a:rPr>
              <a:t> (70)</a:t>
            </a:r>
            <a:endParaRPr lang="en-US" sz="2800" b="1">
              <a:latin typeface="Aptos"/>
            </a:endParaRPr>
          </a:p>
          <a:p>
            <a:endParaRPr lang="en-US" sz="2800" b="1" dirty="0">
              <a:latin typeface="Aptos"/>
            </a:endParaRPr>
          </a:p>
          <a:p>
            <a:r>
              <a:rPr lang="en-US" sz="2800" b="1" dirty="0">
                <a:latin typeface="Aptos"/>
                <a:ea typeface="+mn-lt"/>
                <a:cs typeface="+mn-lt"/>
              </a:rPr>
              <a:t>Krish </a:t>
            </a:r>
            <a:r>
              <a:rPr lang="en-US" sz="2800" b="1" err="1">
                <a:latin typeface="Aptos"/>
                <a:ea typeface="+mn-lt"/>
                <a:cs typeface="+mn-lt"/>
              </a:rPr>
              <a:t>ramena</a:t>
            </a:r>
            <a:r>
              <a:rPr lang="en-US" sz="2800" b="1" dirty="0">
                <a:latin typeface="Aptos"/>
                <a:ea typeface="+mn-lt"/>
                <a:cs typeface="+mn-lt"/>
              </a:rPr>
              <a:t> (71)</a:t>
            </a:r>
          </a:p>
          <a:p>
            <a:endParaRPr lang="en-US" sz="2400" dirty="0">
              <a:latin typeface="Aptos"/>
            </a:endParaRPr>
          </a:p>
          <a:p>
            <a:pPr marL="0" indent="0">
              <a:buNone/>
            </a:pPr>
            <a:r>
              <a:rPr lang="en-US" sz="3600" b="1" dirty="0">
                <a:latin typeface="Aptos"/>
                <a:ea typeface="+mn-lt"/>
                <a:cs typeface="+mn-lt"/>
              </a:rPr>
              <a:t>Guided by : </a:t>
            </a:r>
            <a:r>
              <a:rPr lang="en-US" sz="3600" b="1" err="1">
                <a:latin typeface="Aptos"/>
                <a:ea typeface="+mn-lt"/>
                <a:cs typeface="+mn-lt"/>
              </a:rPr>
              <a:t>pawan</a:t>
            </a:r>
            <a:r>
              <a:rPr lang="en-US" sz="3600" b="1" dirty="0">
                <a:latin typeface="Aptos"/>
                <a:ea typeface="+mn-lt"/>
                <a:cs typeface="+mn-lt"/>
              </a:rPr>
              <a:t> </a:t>
            </a:r>
            <a:r>
              <a:rPr lang="en-US" sz="3600" b="1" err="1">
                <a:latin typeface="Aptos"/>
                <a:ea typeface="+mn-lt"/>
                <a:cs typeface="+mn-lt"/>
              </a:rPr>
              <a:t>wawage</a:t>
            </a:r>
            <a:r>
              <a:rPr lang="en-US" sz="3600" b="1" dirty="0">
                <a:latin typeface="Aptos"/>
                <a:ea typeface="+mn-lt"/>
                <a:cs typeface="+mn-lt"/>
              </a:rPr>
              <a:t> sir</a:t>
            </a:r>
          </a:p>
        </p:txBody>
      </p:sp>
    </p:spTree>
    <p:extLst>
      <p:ext uri="{BB962C8B-B14F-4D97-AF65-F5344CB8AC3E}">
        <p14:creationId xmlns:p14="http://schemas.microsoft.com/office/powerpoint/2010/main" val="11198101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761561E-B394-30C7-C509-13794899C245}"/>
              </a:ext>
            </a:extLst>
          </p:cNvPr>
          <p:cNvSpPr/>
          <p:nvPr/>
        </p:nvSpPr>
        <p:spPr>
          <a:xfrm>
            <a:off x="5109182" y="1541457"/>
            <a:ext cx="2241815" cy="77472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solidFill>
                <a:hlinkClick r:id="rId2">
                  <a:extLst>
                    <a:ext uri="{A12FA001-AC4F-418D-AE19-62706E023703}">
                      <ahyp:hlinkClr xmlns:ahyp="http://schemas.microsoft.com/office/drawing/2018/hyperlinkcolor" val="tx"/>
                    </a:ext>
                  </a:extLst>
                </a:hlinkClick>
              </a:rPr>
              <a:t>krish</a:t>
            </a:r>
          </a:p>
        </p:txBody>
      </p:sp>
    </p:spTree>
    <p:extLst>
      <p:ext uri="{BB962C8B-B14F-4D97-AF65-F5344CB8AC3E}">
        <p14:creationId xmlns:p14="http://schemas.microsoft.com/office/powerpoint/2010/main" val="150638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2EA36-B697-A9E0-04E3-BDF602AF02A7}"/>
              </a:ext>
            </a:extLst>
          </p:cNvPr>
          <p:cNvSpPr>
            <a:spLocks noGrp="1"/>
          </p:cNvSpPr>
          <p:nvPr>
            <p:ph type="ctrTitle"/>
          </p:nvPr>
        </p:nvSpPr>
        <p:spPr>
          <a:xfrm>
            <a:off x="84667" y="110067"/>
            <a:ext cx="12014200" cy="550333"/>
          </a:xfrm>
        </p:spPr>
        <p:txBody>
          <a:bodyPr>
            <a:normAutofit fontScale="90000"/>
          </a:bodyPr>
          <a:lstStyle/>
          <a:p>
            <a:pPr algn="ctr"/>
            <a:r>
              <a:rPr lang="en-IN" sz="3200" b="1" u="sng" dirty="0">
                <a:solidFill>
                  <a:schemeClr val="tx1"/>
                </a:solidFill>
              </a:rPr>
              <a:t>JAVASCRIPT</a:t>
            </a:r>
          </a:p>
        </p:txBody>
      </p:sp>
      <p:sp>
        <p:nvSpPr>
          <p:cNvPr id="3" name="Subtitle 2">
            <a:extLst>
              <a:ext uri="{FF2B5EF4-FFF2-40B4-BE49-F238E27FC236}">
                <a16:creationId xmlns:a16="http://schemas.microsoft.com/office/drawing/2014/main" id="{8DEA2241-6CF9-6E3E-1D36-0D84AFA1403B}"/>
              </a:ext>
            </a:extLst>
          </p:cNvPr>
          <p:cNvSpPr>
            <a:spLocks noGrp="1"/>
          </p:cNvSpPr>
          <p:nvPr>
            <p:ph type="subTitle" idx="1"/>
          </p:nvPr>
        </p:nvSpPr>
        <p:spPr>
          <a:xfrm>
            <a:off x="753532" y="820096"/>
            <a:ext cx="11269135" cy="5927837"/>
          </a:xfrm>
        </p:spPr>
        <p:txBody>
          <a:bodyPr>
            <a:normAutofit/>
          </a:bodyPr>
          <a:lstStyle/>
          <a:p>
            <a:r>
              <a:rPr lang="en-US" sz="1800" b="1" dirty="0">
                <a:solidFill>
                  <a:schemeClr val="tx1"/>
                </a:solidFill>
              </a:rPr>
              <a:t>JavaScript is a programming language used primarily to create interactive  </a:t>
            </a:r>
          </a:p>
          <a:p>
            <a:r>
              <a:rPr lang="en-US" sz="1800" b="1" dirty="0">
                <a:solidFill>
                  <a:schemeClr val="tx1"/>
                </a:solidFill>
              </a:rPr>
              <a:t>EFFECTS AND  dynamic functionality on websites .</a:t>
            </a:r>
          </a:p>
          <a:p>
            <a:pPr marL="285750" indent="-285750">
              <a:buFont typeface="Wingdings" panose="05000000000000000000" pitchFamily="2" charset="2"/>
              <a:buChar char="v"/>
            </a:pPr>
            <a:r>
              <a:rPr lang="en-US" sz="1800" b="1" dirty="0">
                <a:solidFill>
                  <a:schemeClr val="tx1"/>
                </a:solidFill>
              </a:rPr>
              <a:t>  The first output in which </a:t>
            </a:r>
            <a:r>
              <a:rPr lang="en-US" sz="1800" b="1" dirty="0" err="1">
                <a:solidFill>
                  <a:schemeClr val="tx1"/>
                </a:solidFill>
              </a:rPr>
              <a:t>javascript</a:t>
            </a:r>
            <a:r>
              <a:rPr lang="en-US" sz="1800" b="1" dirty="0">
                <a:solidFill>
                  <a:schemeClr val="tx1"/>
                </a:solidFill>
              </a:rPr>
              <a:t> is used :</a:t>
            </a:r>
          </a:p>
          <a:p>
            <a:pPr marL="285750" indent="-285750">
              <a:buFont typeface="Wingdings" panose="05000000000000000000" pitchFamily="2" charset="2"/>
              <a:buChar char="q"/>
            </a:pPr>
            <a:r>
              <a:rPr lang="en-US" sz="1800" b="1" dirty="0">
                <a:solidFill>
                  <a:schemeClr val="tx1"/>
                </a:solidFill>
              </a:rPr>
              <a:t>The selector used is </a:t>
            </a:r>
            <a:r>
              <a:rPr lang="en-IN" sz="1600" b="1" dirty="0" err="1">
                <a:solidFill>
                  <a:schemeClr val="tx1"/>
                </a:solidFill>
              </a:rPr>
              <a:t>document.getElementById</a:t>
            </a:r>
            <a:r>
              <a:rPr lang="en-IN" sz="1600" b="1" dirty="0">
                <a:solidFill>
                  <a:schemeClr val="tx1"/>
                </a:solidFill>
              </a:rPr>
              <a:t> .</a:t>
            </a:r>
          </a:p>
          <a:p>
            <a:pPr marL="285750" indent="-285750">
              <a:buFont typeface="Wingdings" panose="05000000000000000000" pitchFamily="2" charset="2"/>
              <a:buChar char="q"/>
            </a:pPr>
            <a:r>
              <a:rPr lang="en-IN" sz="1600" b="1" dirty="0">
                <a:solidFill>
                  <a:schemeClr val="tx1"/>
                </a:solidFill>
              </a:rPr>
              <a:t>FUNCTION USED ARE </a:t>
            </a:r>
            <a:r>
              <a:rPr lang="en-IN" sz="1600" b="1" dirty="0" err="1">
                <a:solidFill>
                  <a:schemeClr val="tx1"/>
                </a:solidFill>
              </a:rPr>
              <a:t>displayCommitteeMembers</a:t>
            </a:r>
            <a:r>
              <a:rPr lang="en-IN" sz="1600" b="1" dirty="0">
                <a:solidFill>
                  <a:schemeClr val="tx1"/>
                </a:solidFill>
              </a:rPr>
              <a:t>()  , </a:t>
            </a:r>
            <a:r>
              <a:rPr lang="en-IN" sz="1600" b="1" dirty="0" err="1">
                <a:solidFill>
                  <a:schemeClr val="tx1"/>
                </a:solidFill>
              </a:rPr>
              <a:t>createElement</a:t>
            </a:r>
            <a:r>
              <a:rPr lang="en-IN" sz="1600" b="1" dirty="0">
                <a:solidFill>
                  <a:schemeClr val="tx1"/>
                </a:solidFill>
              </a:rPr>
              <a:t>()  </a:t>
            </a:r>
          </a:p>
          <a:p>
            <a:r>
              <a:rPr lang="en-IN" sz="1600" b="1" dirty="0">
                <a:solidFill>
                  <a:schemeClr val="tx1"/>
                </a:solidFill>
              </a:rPr>
              <a:t> </a:t>
            </a:r>
            <a:r>
              <a:rPr lang="en-IN" sz="1600" b="1" dirty="0" err="1">
                <a:solidFill>
                  <a:schemeClr val="tx1"/>
                </a:solidFill>
              </a:rPr>
              <a:t>appendChild</a:t>
            </a:r>
            <a:r>
              <a:rPr lang="en-IN" sz="1600" b="1" dirty="0">
                <a:solidFill>
                  <a:schemeClr val="tx1"/>
                </a:solidFill>
              </a:rPr>
              <a:t>(row) .</a:t>
            </a:r>
          </a:p>
          <a:p>
            <a:endParaRPr lang="en-IN" sz="1600" b="1" dirty="0">
              <a:solidFill>
                <a:schemeClr val="tx1"/>
              </a:solidFill>
            </a:endParaRPr>
          </a:p>
          <a:p>
            <a:endParaRPr lang="en-IN" sz="1600" b="1" dirty="0">
              <a:solidFill>
                <a:schemeClr val="tx1"/>
              </a:solidFill>
            </a:endParaRPr>
          </a:p>
          <a:p>
            <a:pPr marL="285750" indent="-285750">
              <a:buFont typeface="Wingdings" panose="05000000000000000000" pitchFamily="2" charset="2"/>
              <a:buChar char="v"/>
            </a:pPr>
            <a:endParaRPr lang="en-IN" sz="1800" b="1" dirty="0">
              <a:solidFill>
                <a:schemeClr val="tx1"/>
              </a:solidFill>
            </a:endParaRPr>
          </a:p>
          <a:p>
            <a:endParaRPr lang="en-IN" sz="1800" b="1" dirty="0">
              <a:solidFill>
                <a:schemeClr val="tx1"/>
              </a:solidFill>
            </a:endParaRPr>
          </a:p>
        </p:txBody>
      </p:sp>
      <p:pic>
        <p:nvPicPr>
          <p:cNvPr id="5" name="Picture 4">
            <a:extLst>
              <a:ext uri="{FF2B5EF4-FFF2-40B4-BE49-F238E27FC236}">
                <a16:creationId xmlns:a16="http://schemas.microsoft.com/office/drawing/2014/main" id="{D9A11224-EA9D-257D-C16A-9C8D8A4101ED}"/>
              </a:ext>
            </a:extLst>
          </p:cNvPr>
          <p:cNvPicPr>
            <a:picLocks noChangeAspect="1"/>
          </p:cNvPicPr>
          <p:nvPr/>
        </p:nvPicPr>
        <p:blipFill>
          <a:blip r:embed="rId2"/>
          <a:stretch>
            <a:fillRect/>
          </a:stretch>
        </p:blipFill>
        <p:spPr>
          <a:xfrm>
            <a:off x="3352799" y="3352800"/>
            <a:ext cx="5647268" cy="3022600"/>
          </a:xfrm>
          <a:prstGeom prst="rect">
            <a:avLst/>
          </a:prstGeom>
        </p:spPr>
      </p:pic>
      <p:sp>
        <p:nvSpPr>
          <p:cNvPr id="6" name="Rectangle 1">
            <a:extLst>
              <a:ext uri="{FF2B5EF4-FFF2-40B4-BE49-F238E27FC236}">
                <a16:creationId xmlns:a16="http://schemas.microsoft.com/office/drawing/2014/main" id="{AACE551C-B920-F84D-DC74-075E81EC7608}"/>
              </a:ext>
            </a:extLst>
          </p:cNvPr>
          <p:cNvSpPr>
            <a:spLocks noChangeArrowheads="1"/>
          </p:cNvSpPr>
          <p:nvPr/>
        </p:nvSpPr>
        <p:spPr bwMode="auto">
          <a:xfrm>
            <a:off x="0" y="-107723"/>
            <a:ext cx="21352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0218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596BE-64B1-79E3-E651-F1B1EB3935D6}"/>
              </a:ext>
            </a:extLst>
          </p:cNvPr>
          <p:cNvSpPr>
            <a:spLocks noGrp="1"/>
          </p:cNvSpPr>
          <p:nvPr>
            <p:ph type="title"/>
          </p:nvPr>
        </p:nvSpPr>
        <p:spPr>
          <a:xfrm>
            <a:off x="1126068" y="84668"/>
            <a:ext cx="8348132" cy="643465"/>
          </a:xfrm>
        </p:spPr>
        <p:txBody>
          <a:bodyPr>
            <a:normAutofit fontScale="90000"/>
          </a:bodyPr>
          <a:lstStyle/>
          <a:p>
            <a:pPr algn="ctr"/>
            <a:r>
              <a:rPr lang="en-IN" sz="4400" b="1" u="sng" dirty="0"/>
              <a:t>JAVASCRIPT</a:t>
            </a:r>
            <a:endParaRPr lang="en-IN" u="sng" dirty="0"/>
          </a:p>
        </p:txBody>
      </p:sp>
      <p:pic>
        <p:nvPicPr>
          <p:cNvPr id="5" name="Content Placeholder 4">
            <a:extLst>
              <a:ext uri="{FF2B5EF4-FFF2-40B4-BE49-F238E27FC236}">
                <a16:creationId xmlns:a16="http://schemas.microsoft.com/office/drawing/2014/main" id="{2EBF6DBA-209D-0E85-5B32-0D36FA7C1163}"/>
              </a:ext>
            </a:extLst>
          </p:cNvPr>
          <p:cNvPicPr>
            <a:picLocks noGrp="1" noChangeAspect="1"/>
          </p:cNvPicPr>
          <p:nvPr>
            <p:ph idx="1"/>
          </p:nvPr>
        </p:nvPicPr>
        <p:blipFill>
          <a:blip r:embed="rId2"/>
          <a:stretch>
            <a:fillRect/>
          </a:stretch>
        </p:blipFill>
        <p:spPr>
          <a:xfrm>
            <a:off x="7028054" y="1236133"/>
            <a:ext cx="4619246" cy="5122333"/>
          </a:xfrm>
        </p:spPr>
      </p:pic>
      <p:sp>
        <p:nvSpPr>
          <p:cNvPr id="7" name="TextBox 6">
            <a:extLst>
              <a:ext uri="{FF2B5EF4-FFF2-40B4-BE49-F238E27FC236}">
                <a16:creationId xmlns:a16="http://schemas.microsoft.com/office/drawing/2014/main" id="{BAF039AC-C01A-C451-6701-00E4754A61CF}"/>
              </a:ext>
            </a:extLst>
          </p:cNvPr>
          <p:cNvSpPr txBox="1"/>
          <p:nvPr/>
        </p:nvSpPr>
        <p:spPr>
          <a:xfrm>
            <a:off x="609600" y="1371600"/>
            <a:ext cx="6180667" cy="6771084"/>
          </a:xfrm>
          <a:prstGeom prst="rect">
            <a:avLst/>
          </a:prstGeom>
          <a:noFill/>
        </p:spPr>
        <p:txBody>
          <a:bodyPr wrap="square">
            <a:spAutoFit/>
          </a:bodyPr>
          <a:lstStyle/>
          <a:p>
            <a:pPr marL="285750" indent="-285750">
              <a:buFont typeface="Wingdings" panose="05000000000000000000" pitchFamily="2" charset="2"/>
              <a:buChar char="v"/>
            </a:pPr>
            <a:r>
              <a:rPr lang="en-IN" b="1" dirty="0"/>
              <a:t>THE SECOND OUTPUT BY USING JAVASCRIPT :</a:t>
            </a:r>
          </a:p>
          <a:p>
            <a:endParaRPr lang="en-IN" b="1" dirty="0"/>
          </a:p>
          <a:p>
            <a:pPr marL="285750" indent="-285750">
              <a:buFont typeface="Wingdings" panose="05000000000000000000" pitchFamily="2" charset="2"/>
              <a:buChar char="q"/>
            </a:pPr>
            <a:r>
              <a:rPr lang="en-IN" b="1" dirty="0"/>
              <a:t>THE SELECTORS USED ARE:</a:t>
            </a:r>
          </a:p>
          <a:p>
            <a:endParaRPr lang="en-IN" b="1" dirty="0"/>
          </a:p>
          <a:p>
            <a:pPr marL="285750" indent="-285750">
              <a:buFont typeface="Arial" panose="020B0604020202020204" pitchFamily="34" charset="0"/>
              <a:buChar char="•"/>
            </a:pPr>
            <a:r>
              <a:rPr lang="en-IN" b="1" dirty="0"/>
              <a:t> </a:t>
            </a:r>
            <a:r>
              <a:rPr lang="en-IN" sz="1800" b="1" dirty="0" err="1">
                <a:solidFill>
                  <a:schemeClr val="tx1"/>
                </a:solidFill>
              </a:rPr>
              <a:t>document.getElementById</a:t>
            </a:r>
            <a:r>
              <a:rPr lang="en-IN" sz="1800" b="1" dirty="0">
                <a:solidFill>
                  <a:schemeClr val="tx1"/>
                </a:solidFill>
              </a:rPr>
              <a:t>('member-list’) </a:t>
            </a:r>
          </a:p>
          <a:p>
            <a:pPr marL="285750" indent="-285750">
              <a:buFont typeface="Arial" panose="020B0604020202020204" pitchFamily="34" charset="0"/>
              <a:buChar char="•"/>
            </a:pPr>
            <a:endParaRPr lang="en-IN" sz="1800" b="1" dirty="0">
              <a:solidFill>
                <a:schemeClr val="tx1"/>
              </a:solidFill>
            </a:endParaRPr>
          </a:p>
          <a:p>
            <a:pPr marL="285750" indent="-285750">
              <a:buFont typeface="Arial" panose="020B0604020202020204" pitchFamily="34" charset="0"/>
              <a:buChar char="•"/>
            </a:pPr>
            <a:r>
              <a:rPr lang="en-IN" sz="1800" b="1" dirty="0">
                <a:solidFill>
                  <a:schemeClr val="tx1"/>
                </a:solidFill>
              </a:rPr>
              <a:t>     </a:t>
            </a:r>
            <a:r>
              <a:rPr lang="en-IN" sz="1800" b="1" dirty="0" err="1">
                <a:solidFill>
                  <a:schemeClr val="tx1"/>
                </a:solidFill>
              </a:rPr>
              <a:t>document.getElementById</a:t>
            </a:r>
            <a:r>
              <a:rPr lang="en-IN" sz="1800" b="1" dirty="0">
                <a:solidFill>
                  <a:schemeClr val="tx1"/>
                </a:solidFill>
              </a:rPr>
              <a:t>('</a:t>
            </a:r>
            <a:r>
              <a:rPr lang="en-IN" sz="1800" b="1" dirty="0" err="1">
                <a:solidFill>
                  <a:schemeClr val="tx1"/>
                </a:solidFill>
              </a:rPr>
              <a:t>nameInput</a:t>
            </a:r>
            <a:r>
              <a:rPr lang="en-IN" sz="1800" b="1" dirty="0">
                <a:solidFill>
                  <a:schemeClr val="tx1"/>
                </a:solidFill>
              </a:rPr>
              <a:t>’) </a:t>
            </a:r>
          </a:p>
          <a:p>
            <a:pPr marL="285750" indent="-285750">
              <a:buFont typeface="Arial" panose="020B0604020202020204" pitchFamily="34" charset="0"/>
              <a:buChar char="•"/>
            </a:pPr>
            <a:endParaRPr lang="en-IN" b="1" dirty="0"/>
          </a:p>
          <a:p>
            <a:pPr marL="285750" indent="-285750">
              <a:buFont typeface="Arial" panose="020B0604020202020204" pitchFamily="34" charset="0"/>
              <a:buChar char="•"/>
            </a:pPr>
            <a:r>
              <a:rPr lang="en-IN" sz="1800" b="1" dirty="0">
                <a:solidFill>
                  <a:schemeClr val="tx1"/>
                </a:solidFill>
              </a:rPr>
              <a:t>     </a:t>
            </a:r>
            <a:r>
              <a:rPr lang="en-IN" sz="1800" b="1" dirty="0" err="1">
                <a:solidFill>
                  <a:schemeClr val="tx1"/>
                </a:solidFill>
              </a:rPr>
              <a:t>document.getElementById</a:t>
            </a:r>
            <a:r>
              <a:rPr lang="en-IN" sz="1800" b="1" dirty="0">
                <a:solidFill>
                  <a:schemeClr val="tx1"/>
                </a:solidFill>
              </a:rPr>
              <a:t>('</a:t>
            </a:r>
            <a:r>
              <a:rPr lang="en-IN" sz="1800" b="1" dirty="0" err="1">
                <a:solidFill>
                  <a:schemeClr val="tx1"/>
                </a:solidFill>
              </a:rPr>
              <a:t>positionInput</a:t>
            </a:r>
            <a:r>
              <a:rPr lang="en-IN" sz="1800" b="1" dirty="0">
                <a:solidFill>
                  <a:schemeClr val="tx1"/>
                </a:solidFill>
              </a:rPr>
              <a:t>’) </a:t>
            </a:r>
          </a:p>
          <a:p>
            <a:pPr marL="285750" indent="-285750">
              <a:buFont typeface="Arial" panose="020B0604020202020204" pitchFamily="34" charset="0"/>
              <a:buChar char="•"/>
            </a:pPr>
            <a:endParaRPr lang="en-IN" b="1" dirty="0"/>
          </a:p>
          <a:p>
            <a:pPr marL="285750" indent="-285750">
              <a:buFont typeface="Arial" panose="020B0604020202020204" pitchFamily="34" charset="0"/>
              <a:buChar char="•"/>
            </a:pPr>
            <a:r>
              <a:rPr lang="en-IN" sz="1800" b="1" dirty="0">
                <a:solidFill>
                  <a:schemeClr val="tx1"/>
                </a:solidFill>
              </a:rPr>
              <a:t>   </a:t>
            </a:r>
            <a:r>
              <a:rPr lang="en-IN" sz="1800" dirty="0">
                <a:solidFill>
                  <a:schemeClr val="tx1"/>
                </a:solidFill>
              </a:rPr>
              <a:t> </a:t>
            </a:r>
            <a:r>
              <a:rPr lang="en-IN" sz="1800" b="1" dirty="0" err="1">
                <a:solidFill>
                  <a:schemeClr val="tx1"/>
                </a:solidFill>
              </a:rPr>
              <a:t>deleteButton.onclick</a:t>
            </a:r>
            <a:r>
              <a:rPr lang="en-IN" sz="1800" b="1" dirty="0">
                <a:solidFill>
                  <a:schemeClr val="tx1"/>
                </a:solidFill>
              </a:rPr>
              <a:t> = () =&gt; </a:t>
            </a:r>
            <a:r>
              <a:rPr lang="en-IN" sz="1800" b="1" dirty="0" err="1">
                <a:solidFill>
                  <a:schemeClr val="tx1"/>
                </a:solidFill>
              </a:rPr>
              <a:t>deleteMember</a:t>
            </a:r>
            <a:r>
              <a:rPr lang="en-IN" sz="1800" b="1" dirty="0">
                <a:solidFill>
                  <a:schemeClr val="tx1"/>
                </a:solidFill>
              </a:rPr>
              <a:t>(index)</a:t>
            </a:r>
          </a:p>
          <a:p>
            <a:endParaRPr lang="en-IN" sz="1800" b="1" dirty="0">
              <a:solidFill>
                <a:schemeClr val="tx1"/>
              </a:solidFill>
            </a:endParaRPr>
          </a:p>
          <a:p>
            <a:pPr marL="285750" indent="-285750">
              <a:buFont typeface="Wingdings" panose="05000000000000000000" pitchFamily="2" charset="2"/>
              <a:buChar char="q"/>
            </a:pPr>
            <a:r>
              <a:rPr lang="en-IN" b="1" dirty="0"/>
              <a:t>FUNCTION USED ARE :</a:t>
            </a:r>
          </a:p>
          <a:p>
            <a:endParaRPr lang="en-IN" b="1" dirty="0"/>
          </a:p>
          <a:p>
            <a:pPr marL="285750" indent="-285750">
              <a:buFont typeface="Arial" panose="020B0604020202020204" pitchFamily="34" charset="0"/>
              <a:buChar char="•"/>
            </a:pPr>
            <a:r>
              <a:rPr lang="en-IN" sz="1800" b="1" dirty="0">
                <a:solidFill>
                  <a:schemeClr val="tx1"/>
                </a:solidFill>
              </a:rPr>
              <a:t>   </a:t>
            </a:r>
            <a:r>
              <a:rPr lang="en-IN" sz="1800" b="1" dirty="0" err="1">
                <a:solidFill>
                  <a:schemeClr val="tx1"/>
                </a:solidFill>
              </a:rPr>
              <a:t>displaymembers</a:t>
            </a:r>
            <a:r>
              <a:rPr lang="en-IN" sz="1800" b="1" dirty="0">
                <a:solidFill>
                  <a:schemeClr val="tx1"/>
                </a:solidFill>
              </a:rPr>
              <a:t>() , </a:t>
            </a:r>
            <a:r>
              <a:rPr lang="en-IN" sz="1800" b="1" dirty="0" err="1">
                <a:solidFill>
                  <a:schemeClr val="tx1"/>
                </a:solidFill>
              </a:rPr>
              <a:t>addmembers</a:t>
            </a:r>
            <a:r>
              <a:rPr lang="en-IN" sz="1800" b="1" dirty="0">
                <a:solidFill>
                  <a:schemeClr val="tx1"/>
                </a:solidFill>
              </a:rPr>
              <a:t>() , </a:t>
            </a:r>
          </a:p>
          <a:p>
            <a:pPr marL="285750" indent="-285750">
              <a:buFont typeface="Arial" panose="020B0604020202020204" pitchFamily="34" charset="0"/>
              <a:buChar char="•"/>
            </a:pPr>
            <a:r>
              <a:rPr lang="en-IN" b="1" dirty="0"/>
              <a:t>   </a:t>
            </a:r>
            <a:r>
              <a:rPr lang="en-IN" sz="1800" b="1" dirty="0" err="1">
                <a:solidFill>
                  <a:schemeClr val="tx1"/>
                </a:solidFill>
              </a:rPr>
              <a:t>windows.onload</a:t>
            </a:r>
            <a:r>
              <a:rPr lang="en-IN" sz="1800" b="1" dirty="0">
                <a:solidFill>
                  <a:schemeClr val="tx1"/>
                </a:solidFill>
              </a:rPr>
              <a:t> </a:t>
            </a:r>
            <a:r>
              <a:rPr lang="en-IN" sz="1800" b="1" dirty="0" err="1">
                <a:solidFill>
                  <a:schemeClr val="tx1"/>
                </a:solidFill>
              </a:rPr>
              <a:t>displaymembers</a:t>
            </a:r>
            <a:r>
              <a:rPr lang="en-IN" sz="1800" b="1" dirty="0">
                <a:solidFill>
                  <a:schemeClr val="tx1"/>
                </a:solidFill>
              </a:rPr>
              <a:t> </a:t>
            </a:r>
          </a:p>
          <a:p>
            <a:pPr marL="285750" indent="-285750">
              <a:buFont typeface="Arial" panose="020B0604020202020204" pitchFamily="34" charset="0"/>
              <a:buChar char="•"/>
            </a:pPr>
            <a:endParaRPr lang="en-IN" sz="1800" b="1" dirty="0">
              <a:solidFill>
                <a:schemeClr val="tx1"/>
              </a:solidFill>
            </a:endParaRPr>
          </a:p>
          <a:p>
            <a:endParaRPr lang="en-IN" b="1" dirty="0"/>
          </a:p>
          <a:p>
            <a:pPr marL="285750" indent="-285750">
              <a:buFont typeface="Wingdings" panose="05000000000000000000" pitchFamily="2" charset="2"/>
              <a:buChar char="q"/>
            </a:pPr>
            <a:endParaRPr lang="en-IN" sz="1800" b="1" dirty="0">
              <a:solidFill>
                <a:schemeClr val="tx1"/>
              </a:solidFill>
            </a:endParaRPr>
          </a:p>
          <a:p>
            <a:pPr marL="285750" indent="-285750">
              <a:buFont typeface="Wingdings" panose="05000000000000000000" pitchFamily="2" charset="2"/>
              <a:buChar char="v"/>
            </a:pPr>
            <a:endParaRPr lang="en-IN" sz="1800" b="1" dirty="0">
              <a:solidFill>
                <a:schemeClr val="tx1"/>
              </a:solidFill>
            </a:endParaRPr>
          </a:p>
          <a:p>
            <a:endParaRPr lang="en-IN" sz="1800" b="1" dirty="0">
              <a:solidFill>
                <a:schemeClr val="tx1"/>
              </a:solidFill>
            </a:endParaRPr>
          </a:p>
          <a:p>
            <a:endParaRPr lang="en-IN" sz="1800" b="1" dirty="0">
              <a:solidFill>
                <a:schemeClr val="tx1"/>
              </a:solidFill>
            </a:endParaRPr>
          </a:p>
          <a:p>
            <a:pPr marL="285750" indent="-285750">
              <a:buFont typeface="Wingdings" panose="05000000000000000000" pitchFamily="2" charset="2"/>
              <a:buChar char="q"/>
            </a:pPr>
            <a:endParaRPr lang="en-US" sz="2000" b="1" dirty="0">
              <a:solidFill>
                <a:schemeClr val="tx1"/>
              </a:solidFill>
            </a:endParaRPr>
          </a:p>
        </p:txBody>
      </p:sp>
    </p:spTree>
    <p:extLst>
      <p:ext uri="{BB962C8B-B14F-4D97-AF65-F5344CB8AC3E}">
        <p14:creationId xmlns:p14="http://schemas.microsoft.com/office/powerpoint/2010/main" val="992121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71232-12A1-D479-28CE-9C3E504DCFBC}"/>
              </a:ext>
            </a:extLst>
          </p:cNvPr>
          <p:cNvSpPr>
            <a:spLocks noGrp="1"/>
          </p:cNvSpPr>
          <p:nvPr>
            <p:ph type="title"/>
          </p:nvPr>
        </p:nvSpPr>
        <p:spPr>
          <a:xfrm>
            <a:off x="646111" y="0"/>
            <a:ext cx="9404723" cy="491067"/>
          </a:xfrm>
        </p:spPr>
        <p:txBody>
          <a:bodyPr/>
          <a:lstStyle/>
          <a:p>
            <a:pPr algn="ctr"/>
            <a:r>
              <a:rPr lang="en-IN" sz="2400" b="1" u="sng" dirty="0"/>
              <a:t>FORM VALIDATION USING JAVASCRIPT</a:t>
            </a:r>
          </a:p>
        </p:txBody>
      </p:sp>
      <p:sp>
        <p:nvSpPr>
          <p:cNvPr id="4" name="Rectangle 1">
            <a:extLst>
              <a:ext uri="{FF2B5EF4-FFF2-40B4-BE49-F238E27FC236}">
                <a16:creationId xmlns:a16="http://schemas.microsoft.com/office/drawing/2014/main" id="{454033B1-101D-FBA1-D8A3-D49225F2ABF9}"/>
              </a:ext>
            </a:extLst>
          </p:cNvPr>
          <p:cNvSpPr>
            <a:spLocks noGrp="1" noChangeArrowheads="1"/>
          </p:cNvSpPr>
          <p:nvPr>
            <p:ph idx="1"/>
          </p:nvPr>
        </p:nvSpPr>
        <p:spPr bwMode="auto">
          <a:xfrm>
            <a:off x="736602" y="1211781"/>
            <a:ext cx="7950197"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lang="en-US" altLang="en-US" sz="1800" b="1" dirty="0">
                <a:latin typeface="Arial Unicode MS"/>
              </a:rPr>
              <a:t>VALIDATEFORM()</a:t>
            </a:r>
            <a:r>
              <a:rPr kumimoji="0" lang="en-US" altLang="en-US" sz="1800" b="0" i="0" u="none" strike="noStrike" cap="none" normalizeH="0" baseline="0" dirty="0">
                <a:ln>
                  <a:noFill/>
                </a:ln>
                <a:solidFill>
                  <a:schemeClr val="tx1"/>
                </a:solidFill>
                <a:effectLst/>
              </a:rPr>
              <a:t>: </a:t>
            </a:r>
            <a:r>
              <a:rPr kumimoji="0" lang="en-US" altLang="en-US" sz="1800" b="1" i="0" u="none" strike="noStrike" cap="none" normalizeH="0" baseline="0" dirty="0">
                <a:ln>
                  <a:noFill/>
                </a:ln>
                <a:solidFill>
                  <a:schemeClr val="tx1"/>
                </a:solidFill>
                <a:effectLst/>
              </a:rPr>
              <a:t>This JavaScript function is called when the form is submitted.</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800" b="1" dirty="0"/>
              <a:t>IT VALIDATES EACH FIELD AND CHECK IT IS EMPTY OR NOT </a:t>
            </a:r>
            <a:r>
              <a:rPr lang="en-US" altLang="en-US" sz="1800" dirty="0"/>
              <a:t>.</a:t>
            </a: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 </a:t>
            </a:r>
            <a:r>
              <a:rPr lang="en-US" altLang="en-US" sz="1800" b="1" dirty="0">
                <a:latin typeface="Arial" panose="020B0604020202020204" pitchFamily="34" charset="0"/>
              </a:rPr>
              <a:t>IF VALID AN ALERT POPS UP THAT REGISTRATION DONE SUCCESSFULLY </a:t>
            </a:r>
            <a:r>
              <a:rPr lang="en-US" altLang="en-US" sz="1600" dirty="0">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6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THE DATA IS STORED IN LOCAL STORAGE </a:t>
            </a:r>
            <a:r>
              <a:rPr kumimoji="0" lang="en-US" altLang="en-US" sz="1600" b="0" i="0" u="none" strike="noStrike" cap="none" normalizeH="0" baseline="0" dirty="0">
                <a:ln>
                  <a:noFill/>
                </a:ln>
                <a:solidFill>
                  <a:schemeClr val="tx1"/>
                </a:solidFill>
                <a:effectLst/>
                <a:latin typeface="Arial" panose="020B060402020202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A32C2279-C4DF-D440-6A3E-CC713136C93F}"/>
              </a:ext>
            </a:extLst>
          </p:cNvPr>
          <p:cNvPicPr>
            <a:picLocks noChangeAspect="1"/>
          </p:cNvPicPr>
          <p:nvPr/>
        </p:nvPicPr>
        <p:blipFill>
          <a:blip r:embed="rId2"/>
          <a:stretch>
            <a:fillRect/>
          </a:stretch>
        </p:blipFill>
        <p:spPr>
          <a:xfrm>
            <a:off x="7841626" y="2230772"/>
            <a:ext cx="4138705" cy="4385734"/>
          </a:xfrm>
          <a:prstGeom prst="rect">
            <a:avLst/>
          </a:prstGeom>
        </p:spPr>
      </p:pic>
      <p:pic>
        <p:nvPicPr>
          <p:cNvPr id="8" name="Picture 7">
            <a:extLst>
              <a:ext uri="{FF2B5EF4-FFF2-40B4-BE49-F238E27FC236}">
                <a16:creationId xmlns:a16="http://schemas.microsoft.com/office/drawing/2014/main" id="{40ABBCEB-97F9-1618-1E17-13DDAE7EB0D7}"/>
              </a:ext>
            </a:extLst>
          </p:cNvPr>
          <p:cNvPicPr>
            <a:picLocks noChangeAspect="1"/>
          </p:cNvPicPr>
          <p:nvPr/>
        </p:nvPicPr>
        <p:blipFill>
          <a:blip r:embed="rId3"/>
          <a:stretch>
            <a:fillRect/>
          </a:stretch>
        </p:blipFill>
        <p:spPr>
          <a:xfrm>
            <a:off x="1521519" y="4141059"/>
            <a:ext cx="5535191" cy="1505160"/>
          </a:xfrm>
          <a:prstGeom prst="rect">
            <a:avLst/>
          </a:prstGeom>
        </p:spPr>
      </p:pic>
    </p:spTree>
    <p:extLst>
      <p:ext uri="{BB962C8B-B14F-4D97-AF65-F5344CB8AC3E}">
        <p14:creationId xmlns:p14="http://schemas.microsoft.com/office/powerpoint/2010/main" val="4111217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7A7D7-09C1-3766-8701-91C7A4B6439B}"/>
              </a:ext>
            </a:extLst>
          </p:cNvPr>
          <p:cNvSpPr>
            <a:spLocks noGrp="1"/>
          </p:cNvSpPr>
          <p:nvPr>
            <p:ph type="title"/>
          </p:nvPr>
        </p:nvSpPr>
        <p:spPr>
          <a:xfrm>
            <a:off x="646111" y="76200"/>
            <a:ext cx="9547755" cy="1016000"/>
          </a:xfrm>
        </p:spPr>
        <p:txBody>
          <a:bodyPr/>
          <a:lstStyle/>
          <a:p>
            <a:pPr algn="ctr"/>
            <a:r>
              <a:rPr lang="en-IN" sz="2400" b="1" u="sng" dirty="0"/>
              <a:t>JAVASCRIPT FOR EMAIL AND STORY</a:t>
            </a:r>
          </a:p>
        </p:txBody>
      </p:sp>
      <p:sp>
        <p:nvSpPr>
          <p:cNvPr id="3" name="Content Placeholder 2">
            <a:extLst>
              <a:ext uri="{FF2B5EF4-FFF2-40B4-BE49-F238E27FC236}">
                <a16:creationId xmlns:a16="http://schemas.microsoft.com/office/drawing/2014/main" id="{4983F2BF-2954-35DE-0774-184FC81B821E}"/>
              </a:ext>
            </a:extLst>
          </p:cNvPr>
          <p:cNvSpPr>
            <a:spLocks noGrp="1"/>
          </p:cNvSpPr>
          <p:nvPr>
            <p:ph idx="1"/>
          </p:nvPr>
        </p:nvSpPr>
        <p:spPr>
          <a:xfrm>
            <a:off x="646111" y="1498600"/>
            <a:ext cx="10639955" cy="4749800"/>
          </a:xfrm>
        </p:spPr>
        <p:txBody>
          <a:bodyPr/>
          <a:lstStyle/>
          <a:p>
            <a:r>
              <a:rPr lang="en-IN" b="1" dirty="0"/>
              <a:t>USED EMAILJS FOR SENDING MAILS , INCLUDED A EMAILJS LIBRARY THROUGH CDN WHICH IS AN EXTERNAL SERVICE THAT ALLOWS TO SEND MAILS </a:t>
            </a:r>
            <a:r>
              <a:rPr lang="en-IN" dirty="0"/>
              <a:t>.</a:t>
            </a:r>
          </a:p>
        </p:txBody>
      </p:sp>
      <p:pic>
        <p:nvPicPr>
          <p:cNvPr id="5" name="Picture 4">
            <a:extLst>
              <a:ext uri="{FF2B5EF4-FFF2-40B4-BE49-F238E27FC236}">
                <a16:creationId xmlns:a16="http://schemas.microsoft.com/office/drawing/2014/main" id="{B59E63FE-1DB9-EF0A-CC7E-4EA864FA2C71}"/>
              </a:ext>
            </a:extLst>
          </p:cNvPr>
          <p:cNvPicPr>
            <a:picLocks noChangeAspect="1"/>
          </p:cNvPicPr>
          <p:nvPr/>
        </p:nvPicPr>
        <p:blipFill>
          <a:blip r:embed="rId2"/>
          <a:stretch>
            <a:fillRect/>
          </a:stretch>
        </p:blipFill>
        <p:spPr>
          <a:xfrm>
            <a:off x="646112" y="2853266"/>
            <a:ext cx="2932969" cy="3395134"/>
          </a:xfrm>
          <a:prstGeom prst="rect">
            <a:avLst/>
          </a:prstGeom>
        </p:spPr>
      </p:pic>
      <p:pic>
        <p:nvPicPr>
          <p:cNvPr id="7" name="Picture 6">
            <a:extLst>
              <a:ext uri="{FF2B5EF4-FFF2-40B4-BE49-F238E27FC236}">
                <a16:creationId xmlns:a16="http://schemas.microsoft.com/office/drawing/2014/main" id="{09EFB441-24C2-C452-310C-2FB9B94BB455}"/>
              </a:ext>
            </a:extLst>
          </p:cNvPr>
          <p:cNvPicPr>
            <a:picLocks noChangeAspect="1"/>
          </p:cNvPicPr>
          <p:nvPr/>
        </p:nvPicPr>
        <p:blipFill>
          <a:blip r:embed="rId3"/>
          <a:stretch>
            <a:fillRect/>
          </a:stretch>
        </p:blipFill>
        <p:spPr>
          <a:xfrm>
            <a:off x="3697592" y="2738966"/>
            <a:ext cx="3247412" cy="3382435"/>
          </a:xfrm>
          <a:prstGeom prst="rect">
            <a:avLst/>
          </a:prstGeom>
        </p:spPr>
      </p:pic>
      <p:pic>
        <p:nvPicPr>
          <p:cNvPr id="9" name="Picture 8">
            <a:extLst>
              <a:ext uri="{FF2B5EF4-FFF2-40B4-BE49-F238E27FC236}">
                <a16:creationId xmlns:a16="http://schemas.microsoft.com/office/drawing/2014/main" id="{7EDB1A67-C985-20F7-83C4-6185CB4E0AFA}"/>
              </a:ext>
            </a:extLst>
          </p:cNvPr>
          <p:cNvPicPr>
            <a:picLocks noChangeAspect="1"/>
          </p:cNvPicPr>
          <p:nvPr/>
        </p:nvPicPr>
        <p:blipFill>
          <a:blip r:embed="rId4"/>
          <a:stretch>
            <a:fillRect/>
          </a:stretch>
        </p:blipFill>
        <p:spPr>
          <a:xfrm>
            <a:off x="7176504" y="2645832"/>
            <a:ext cx="3878062" cy="3395134"/>
          </a:xfrm>
          <a:prstGeom prst="rect">
            <a:avLst/>
          </a:prstGeom>
        </p:spPr>
      </p:pic>
    </p:spTree>
    <p:extLst>
      <p:ext uri="{BB962C8B-B14F-4D97-AF65-F5344CB8AC3E}">
        <p14:creationId xmlns:p14="http://schemas.microsoft.com/office/powerpoint/2010/main" val="2290237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FBD17-B683-AD14-4134-A2B2C6BDD74F}"/>
              </a:ext>
            </a:extLst>
          </p:cNvPr>
          <p:cNvSpPr>
            <a:spLocks noGrp="1"/>
          </p:cNvSpPr>
          <p:nvPr>
            <p:ph type="title"/>
          </p:nvPr>
        </p:nvSpPr>
        <p:spPr>
          <a:xfrm>
            <a:off x="2052336" y="268177"/>
            <a:ext cx="8911687" cy="790622"/>
          </a:xfrm>
        </p:spPr>
        <p:txBody>
          <a:bodyPr>
            <a:normAutofit fontScale="90000"/>
          </a:bodyPr>
          <a:lstStyle/>
          <a:p>
            <a:pPr algn="ctr"/>
            <a:r>
              <a:rPr lang="en-IN" sz="4800" b="1" dirty="0"/>
              <a:t>Java script used:</a:t>
            </a:r>
          </a:p>
        </p:txBody>
      </p:sp>
      <p:sp>
        <p:nvSpPr>
          <p:cNvPr id="10" name="Rectangle 6">
            <a:extLst>
              <a:ext uri="{FF2B5EF4-FFF2-40B4-BE49-F238E27FC236}">
                <a16:creationId xmlns:a16="http://schemas.microsoft.com/office/drawing/2014/main" id="{1A7EA0C3-56EA-C6E3-51B8-2CFBF8C431A9}"/>
              </a:ext>
            </a:extLst>
          </p:cNvPr>
          <p:cNvSpPr>
            <a:spLocks noChangeArrowheads="1"/>
          </p:cNvSpPr>
          <p:nvPr/>
        </p:nvSpPr>
        <p:spPr bwMode="auto">
          <a:xfrm flipH="1">
            <a:off x="-598098" y="-148426"/>
            <a:ext cx="598098" cy="754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500" b="0" i="0" u="none" strike="noStrike" cap="none" normalizeH="0" baseline="0" dirty="0">
                <a:ln>
                  <a:noFill/>
                </a:ln>
                <a:solidFill>
                  <a:schemeClr val="tx1"/>
                </a:solidFill>
                <a:effectLst/>
              </a:rPr>
              <a:t>Ensures both fields are filled before proceeding.</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TextBox 12">
            <a:extLst>
              <a:ext uri="{FF2B5EF4-FFF2-40B4-BE49-F238E27FC236}">
                <a16:creationId xmlns:a16="http://schemas.microsoft.com/office/drawing/2014/main" id="{06CD277A-8487-11CD-BE6A-381C756C5DBB}"/>
              </a:ext>
            </a:extLst>
          </p:cNvPr>
          <p:cNvSpPr txBox="1"/>
          <p:nvPr/>
        </p:nvSpPr>
        <p:spPr>
          <a:xfrm>
            <a:off x="1385977" y="1771292"/>
            <a:ext cx="7608498" cy="369332"/>
          </a:xfrm>
          <a:prstGeom prst="rect">
            <a:avLst/>
          </a:prstGeom>
          <a:noFill/>
        </p:spPr>
        <p:txBody>
          <a:bodyPr wrap="square">
            <a:spAutoFit/>
          </a:bodyPr>
          <a:lstStyle/>
          <a:p>
            <a:r>
              <a:rPr lang="en-US" dirty="0"/>
              <a:t>.</a:t>
            </a:r>
            <a:endParaRPr lang="en-IN" dirty="0"/>
          </a:p>
        </p:txBody>
      </p:sp>
      <p:sp>
        <p:nvSpPr>
          <p:cNvPr id="14" name="Rectangle 8">
            <a:extLst>
              <a:ext uri="{FF2B5EF4-FFF2-40B4-BE49-F238E27FC236}">
                <a16:creationId xmlns:a16="http://schemas.microsoft.com/office/drawing/2014/main" id="{7C66E1F6-9478-CEB6-112A-12652A71FC8F}"/>
              </a:ext>
            </a:extLst>
          </p:cNvPr>
          <p:cNvSpPr>
            <a:spLocks noChangeArrowheads="1"/>
          </p:cNvSpPr>
          <p:nvPr/>
        </p:nvSpPr>
        <p:spPr bwMode="auto">
          <a:xfrm>
            <a:off x="0" y="-84638"/>
            <a:ext cx="219932"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9" name="Rectangle 9">
            <a:extLst>
              <a:ext uri="{FF2B5EF4-FFF2-40B4-BE49-F238E27FC236}">
                <a16:creationId xmlns:a16="http://schemas.microsoft.com/office/drawing/2014/main" id="{42C62FBD-8566-9A10-23E6-D505E6E88AC8}"/>
              </a:ext>
            </a:extLst>
          </p:cNvPr>
          <p:cNvSpPr>
            <a:spLocks noGrp="1" noChangeArrowheads="1"/>
          </p:cNvSpPr>
          <p:nvPr>
            <p:ph idx="1"/>
          </p:nvPr>
        </p:nvSpPr>
        <p:spPr bwMode="auto">
          <a:xfrm>
            <a:off x="1886308" y="1041319"/>
            <a:ext cx="9788311"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panose="020B0604020202020204" pitchFamily="34" charset="0"/>
              </a:rPr>
              <a:t>-The script uses </a:t>
            </a:r>
            <a:r>
              <a:rPr kumimoji="0" lang="en-US" altLang="en-US" sz="2000" b="1" i="0" u="none" strike="noStrike" cap="none" normalizeH="0" baseline="0" dirty="0">
                <a:ln>
                  <a:noFill/>
                </a:ln>
                <a:solidFill>
                  <a:schemeClr val="tx1"/>
                </a:solidFill>
                <a:effectLst/>
                <a:latin typeface="Arial" panose="020B0604020202020204" pitchFamily="34" charset="0"/>
              </a:rPr>
              <a:t>jQuery</a:t>
            </a:r>
            <a:r>
              <a:rPr kumimoji="0" lang="en-US" altLang="en-US" sz="2000" b="0" i="0" u="none" strike="noStrike" cap="none" normalizeH="0" baseline="0" dirty="0">
                <a:ln>
                  <a:noFill/>
                </a:ln>
                <a:solidFill>
                  <a:schemeClr val="tx1"/>
                </a:solidFill>
                <a:effectLst/>
                <a:latin typeface="Arial" panose="020B0604020202020204" pitchFamily="34" charset="0"/>
              </a:rPr>
              <a:t> (</a:t>
            </a:r>
            <a:r>
              <a:rPr kumimoji="0" lang="en-US" altLang="en-US" sz="2000" b="0" i="0" u="none" strike="noStrike" cap="none" normalizeH="0" baseline="0" dirty="0">
                <a:ln>
                  <a:noFill/>
                </a:ln>
                <a:solidFill>
                  <a:schemeClr val="tx1"/>
                </a:solidFill>
                <a:effectLst/>
                <a:latin typeface="Arial Unicode MS"/>
              </a:rPr>
              <a:t>$(document).ready()</a:t>
            </a:r>
            <a:r>
              <a:rPr kumimoji="0" lang="en-US" altLang="en-US" sz="2000" b="0" i="0" u="none" strike="noStrike" cap="none" normalizeH="0" baseline="0" dirty="0">
                <a:ln>
                  <a:noFill/>
                </a:ln>
                <a:solidFill>
                  <a:schemeClr val="tx1"/>
                </a:solidFill>
                <a:effectLst/>
              </a:rPr>
              <a:t>) to ensure that the DOM is fully loaded before executing JavaScript code.</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chemeClr val="tx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rPr>
              <a:t>-$('#</a:t>
            </a:r>
            <a:r>
              <a:rPr kumimoji="0" lang="en-US" altLang="en-US" sz="2000" b="0" i="0" u="none" strike="noStrike" cap="none" normalizeH="0" baseline="0" dirty="0" err="1">
                <a:ln>
                  <a:noFill/>
                </a:ln>
                <a:solidFill>
                  <a:schemeClr val="tx1"/>
                </a:solidFill>
                <a:effectLst/>
              </a:rPr>
              <a:t>registrationForm</a:t>
            </a:r>
            <a:r>
              <a:rPr kumimoji="0" lang="en-US" altLang="en-US" sz="2000" b="0" i="0" u="none" strike="noStrike" cap="none" normalizeH="0" baseline="0" dirty="0">
                <a:ln>
                  <a:noFill/>
                </a:ln>
                <a:solidFill>
                  <a:schemeClr val="tx1"/>
                </a:solidFill>
                <a:effectLst/>
              </a:rPr>
              <a:t>').submit(function(event) {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rPr>
              <a:t>Captures the form submission event.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rPr>
              <a:t>Calls </a:t>
            </a:r>
            <a:r>
              <a:rPr kumimoji="0" lang="en-US" altLang="en-US" sz="2000" b="0" i="0" u="none" strike="noStrike" cap="none" normalizeH="0" baseline="0" dirty="0" err="1">
                <a:ln>
                  <a:noFill/>
                </a:ln>
                <a:solidFill>
                  <a:schemeClr val="tx1"/>
                </a:solidFill>
                <a:effectLst/>
              </a:rPr>
              <a:t>event.preventDefault</a:t>
            </a:r>
            <a:r>
              <a:rPr kumimoji="0" lang="en-US" altLang="en-US" sz="2000" b="0" i="0" u="none" strike="noStrike" cap="none" normalizeH="0" baseline="0" dirty="0">
                <a:ln>
                  <a:noFill/>
                </a:ln>
                <a:solidFill>
                  <a:schemeClr val="tx1"/>
                </a:solidFill>
                <a:effectLst/>
              </a:rPr>
              <a:t>(); to stop the default form submission behavior.</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chemeClr val="tx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rPr>
              <a:t>-let </a:t>
            </a:r>
            <a:r>
              <a:rPr kumimoji="0" lang="en-US" altLang="en-US" sz="2000" b="0" i="0" u="none" strike="noStrike" cap="none" normalizeH="0" baseline="0" dirty="0" err="1">
                <a:ln>
                  <a:noFill/>
                </a:ln>
                <a:solidFill>
                  <a:schemeClr val="tx1"/>
                </a:solidFill>
                <a:effectLst/>
              </a:rPr>
              <a:t>prnPattern</a:t>
            </a:r>
            <a:r>
              <a:rPr kumimoji="0" lang="en-US" altLang="en-US" sz="2000" b="0" i="0" u="none" strike="noStrike" cap="none" normalizeH="0" baseline="0" dirty="0">
                <a:ln>
                  <a:noFill/>
                </a:ln>
                <a:solidFill>
                  <a:schemeClr val="tx1"/>
                </a:solidFill>
                <a:effectLst/>
              </a:rPr>
              <a:t> = /^\d{8}$/; → Ensures PRN Number is exactly 8 digits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rPr>
              <a:t>.let </a:t>
            </a:r>
            <a:r>
              <a:rPr kumimoji="0" lang="en-US" altLang="en-US" sz="2000" b="0" i="0" u="none" strike="noStrike" cap="none" normalizeH="0" baseline="0" dirty="0" err="1">
                <a:ln>
                  <a:noFill/>
                </a:ln>
                <a:solidFill>
                  <a:schemeClr val="tx1"/>
                </a:solidFill>
                <a:effectLst/>
              </a:rPr>
              <a:t>phonePattern</a:t>
            </a:r>
            <a:r>
              <a:rPr kumimoji="0" lang="en-US" altLang="en-US" sz="2000" b="0" i="0" u="none" strike="noStrike" cap="none" normalizeH="0" baseline="0" dirty="0">
                <a:ln>
                  <a:noFill/>
                </a:ln>
                <a:solidFill>
                  <a:schemeClr val="tx1"/>
                </a:solidFill>
                <a:effectLst/>
              </a:rPr>
              <a:t> = /^\d{10}$/; → Ensures Phone Number is exactly 10 digits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rPr>
              <a:t>.test() method is used to validate inputs against these patterns.</a:t>
            </a:r>
            <a:endParaRPr lang="en-US" altLang="en-US" sz="2000" dirty="0">
              <a:solidFill>
                <a:schemeClr val="tx1"/>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rPr>
              <a:t>-$('#</a:t>
            </a:r>
            <a:r>
              <a:rPr kumimoji="0" lang="en-US" altLang="en-US" sz="2000" b="0" i="0" u="none" strike="noStrike" cap="none" normalizeH="0" baseline="0" dirty="0" err="1">
                <a:ln>
                  <a:noFill/>
                </a:ln>
                <a:solidFill>
                  <a:schemeClr val="tx1"/>
                </a:solidFill>
                <a:effectLst/>
              </a:rPr>
              <a:t>registrationForm</a:t>
            </a:r>
            <a:r>
              <a:rPr kumimoji="0" lang="en-US" altLang="en-US" sz="2000" b="0" i="0" u="none" strike="noStrike" cap="none" normalizeH="0" baseline="0" dirty="0">
                <a:ln>
                  <a:noFill/>
                </a:ln>
                <a:solidFill>
                  <a:schemeClr val="tx1"/>
                </a:solidFill>
                <a:effectLst/>
              </a:rPr>
              <a:t>')[0].reset(); resets all form fields after successful registration.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rPr>
              <a:t> </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19727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2515F-D345-EEDA-B10F-AB752E415469}"/>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39BAE8D4-24B0-2854-3911-FFC66434AB7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8023" y="275003"/>
            <a:ext cx="5814363" cy="3153997"/>
          </a:xfrm>
        </p:spPr>
      </p:pic>
      <p:pic>
        <p:nvPicPr>
          <p:cNvPr id="7" name="Picture 6">
            <a:extLst>
              <a:ext uri="{FF2B5EF4-FFF2-40B4-BE49-F238E27FC236}">
                <a16:creationId xmlns:a16="http://schemas.microsoft.com/office/drawing/2014/main" id="{E7DB21C0-14AA-381A-0284-D815138974D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6083" y="3664128"/>
            <a:ext cx="6096000" cy="1461401"/>
          </a:xfrm>
          <a:prstGeom prst="rect">
            <a:avLst/>
          </a:prstGeom>
        </p:spPr>
      </p:pic>
      <p:pic>
        <p:nvPicPr>
          <p:cNvPr id="9" name="Picture 8">
            <a:extLst>
              <a:ext uri="{FF2B5EF4-FFF2-40B4-BE49-F238E27FC236}">
                <a16:creationId xmlns:a16="http://schemas.microsoft.com/office/drawing/2014/main" id="{35FDC846-561B-5345-4503-9CD130D3272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57977" y="552197"/>
            <a:ext cx="6096000" cy="1128516"/>
          </a:xfrm>
          <a:prstGeom prst="rect">
            <a:avLst/>
          </a:prstGeom>
        </p:spPr>
      </p:pic>
      <p:pic>
        <p:nvPicPr>
          <p:cNvPr id="11" name="Picture 10">
            <a:extLst>
              <a:ext uri="{FF2B5EF4-FFF2-40B4-BE49-F238E27FC236}">
                <a16:creationId xmlns:a16="http://schemas.microsoft.com/office/drawing/2014/main" id="{B3443547-F1B3-C5AA-7191-4B36F3494C8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934380" y="1752626"/>
            <a:ext cx="6096002" cy="1753904"/>
          </a:xfrm>
          <a:prstGeom prst="rect">
            <a:avLst/>
          </a:prstGeom>
        </p:spPr>
      </p:pic>
      <p:pic>
        <p:nvPicPr>
          <p:cNvPr id="4" name="Picture 3">
            <a:extLst>
              <a:ext uri="{FF2B5EF4-FFF2-40B4-BE49-F238E27FC236}">
                <a16:creationId xmlns:a16="http://schemas.microsoft.com/office/drawing/2014/main" id="{38603E00-8757-287E-BDF6-668C74421AC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602082" y="3685982"/>
            <a:ext cx="5589917" cy="2838480"/>
          </a:xfrm>
          <a:prstGeom prst="rect">
            <a:avLst/>
          </a:prstGeom>
        </p:spPr>
      </p:pic>
    </p:spTree>
    <p:extLst>
      <p:ext uri="{BB962C8B-B14F-4D97-AF65-F5344CB8AC3E}">
        <p14:creationId xmlns:p14="http://schemas.microsoft.com/office/powerpoint/2010/main" val="3875318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D6255-D77E-42D9-5888-E820E15FB654}"/>
              </a:ext>
            </a:extLst>
          </p:cNvPr>
          <p:cNvSpPr>
            <a:spLocks noGrp="1"/>
          </p:cNvSpPr>
          <p:nvPr>
            <p:ph type="title"/>
          </p:nvPr>
        </p:nvSpPr>
        <p:spPr>
          <a:xfrm>
            <a:off x="2016276" y="-4025"/>
            <a:ext cx="9498632" cy="1723673"/>
          </a:xfrm>
        </p:spPr>
        <p:txBody>
          <a:bodyPr/>
          <a:lstStyle/>
          <a:p>
            <a:r>
              <a:rPr lang="en-US" sz="4400" b="1" dirty="0" err="1"/>
              <a:t>Javascript</a:t>
            </a:r>
            <a:r>
              <a:rPr lang="en-US" sz="4400" b="1" dirty="0"/>
              <a:t> Features used:</a:t>
            </a:r>
          </a:p>
        </p:txBody>
      </p:sp>
      <p:sp>
        <p:nvSpPr>
          <p:cNvPr id="3" name="Content Placeholder 2">
            <a:extLst>
              <a:ext uri="{FF2B5EF4-FFF2-40B4-BE49-F238E27FC236}">
                <a16:creationId xmlns:a16="http://schemas.microsoft.com/office/drawing/2014/main" id="{54A6FC5D-004F-039D-26F3-B33614C9FB2E}"/>
              </a:ext>
            </a:extLst>
          </p:cNvPr>
          <p:cNvSpPr>
            <a:spLocks noGrp="1"/>
          </p:cNvSpPr>
          <p:nvPr>
            <p:ph idx="1"/>
          </p:nvPr>
        </p:nvSpPr>
        <p:spPr>
          <a:xfrm>
            <a:off x="2640699" y="1577546"/>
            <a:ext cx="8863913" cy="5105973"/>
          </a:xfrm>
        </p:spPr>
        <p:txBody>
          <a:bodyPr vert="horz" lIns="91440" tIns="45720" rIns="91440" bIns="45720" rtlCol="0" anchor="t">
            <a:noAutofit/>
          </a:bodyPr>
          <a:lstStyle/>
          <a:p>
            <a:pPr>
              <a:buFont typeface="Arial" panose="020B0604020202020204" pitchFamily="34" charset="0"/>
              <a:buChar char="•"/>
            </a:pPr>
            <a:r>
              <a:rPr lang="en-US" dirty="0"/>
              <a:t>Functions for reusability of code.</a:t>
            </a:r>
          </a:p>
          <a:p>
            <a:pPr>
              <a:buFont typeface="Arial" panose="020B0604020202020204" pitchFamily="34" charset="0"/>
              <a:buChar char="•"/>
            </a:pPr>
            <a:r>
              <a:rPr lang="en-US" dirty="0" err="1"/>
              <a:t>Document.getElementByID</a:t>
            </a:r>
            <a:r>
              <a:rPr lang="en-US" dirty="0"/>
              <a:t>():</a:t>
            </a:r>
            <a:br>
              <a:rPr lang="en-US" dirty="0"/>
            </a:br>
            <a:r>
              <a:rPr lang="en-US" dirty="0"/>
              <a:t>To store the data input by the user into a variable.</a:t>
            </a:r>
          </a:p>
          <a:p>
            <a:pPr>
              <a:buFont typeface="Arial" panose="020B0604020202020204" pitchFamily="34" charset="0"/>
              <a:buChar char="•"/>
            </a:pPr>
            <a:r>
              <a:rPr lang="en-US" dirty="0" err="1"/>
              <a:t>createElement</a:t>
            </a:r>
            <a:r>
              <a:rPr lang="en-US" dirty="0"/>
              <a:t>():</a:t>
            </a:r>
            <a:br>
              <a:rPr lang="en-US" dirty="0"/>
            </a:br>
            <a:r>
              <a:rPr lang="en-US" dirty="0"/>
              <a:t>Used to create a new row to display content as entered by the user.</a:t>
            </a:r>
          </a:p>
          <a:p>
            <a:pPr>
              <a:buFont typeface="Arial" panose="020B0604020202020204" pitchFamily="34" charset="0"/>
              <a:buChar char="•"/>
            </a:pPr>
            <a:r>
              <a:rPr lang="en-US" dirty="0" err="1"/>
              <a:t>innerHTML</a:t>
            </a:r>
            <a:r>
              <a:rPr lang="en-US" dirty="0"/>
              <a:t>:</a:t>
            </a:r>
            <a:br>
              <a:rPr lang="en-US" dirty="0"/>
            </a:br>
            <a:r>
              <a:rPr lang="en-US" dirty="0"/>
              <a:t>Used int accordance with </a:t>
            </a:r>
            <a:r>
              <a:rPr lang="en-US" dirty="0" err="1"/>
              <a:t>createElement</a:t>
            </a:r>
            <a:r>
              <a:rPr lang="en-US" dirty="0"/>
              <a:t>() to modify the existing page. Here, it is used to add content including committee members or story as entered by the user to the rows created using </a:t>
            </a:r>
            <a:r>
              <a:rPr lang="en-US" dirty="0" err="1"/>
              <a:t>createElement</a:t>
            </a:r>
            <a:r>
              <a:rPr lang="en-US" dirty="0"/>
              <a:t>().</a:t>
            </a:r>
          </a:p>
          <a:p>
            <a:pPr>
              <a:buFont typeface="Arial" panose="020B0604020202020204" pitchFamily="34" charset="0"/>
              <a:buChar char="•"/>
            </a:pPr>
            <a:r>
              <a:rPr lang="en-US" dirty="0" err="1"/>
              <a:t>Preventdefault</a:t>
            </a:r>
            <a:r>
              <a:rPr lang="en-US" dirty="0"/>
              <a:t>():</a:t>
            </a:r>
            <a:br>
              <a:rPr lang="en-US" dirty="0"/>
            </a:br>
            <a:r>
              <a:rPr lang="en-US" dirty="0"/>
              <a:t>Used to cancel the event if it is cancellable or prevent the default action. Here, it is used to prevent reloading of the page to allow data to be stored in </a:t>
            </a:r>
            <a:r>
              <a:rPr lang="en-US" dirty="0" err="1"/>
              <a:t>LocalStorage</a:t>
            </a:r>
            <a:r>
              <a:rPr lang="en-US" dirty="0"/>
              <a:t>.</a:t>
            </a:r>
          </a:p>
          <a:p>
            <a:pPr>
              <a:buFont typeface="Arial" panose="020B0604020202020204" pitchFamily="34" charset="0"/>
              <a:buChar char="•"/>
            </a:pPr>
            <a:r>
              <a:rPr lang="en-US" sz="1800" dirty="0" err="1"/>
              <a:t>EmailJS</a:t>
            </a:r>
            <a:r>
              <a:rPr lang="en-US" sz="1800" dirty="0"/>
              <a:t> is used to send new additions of stories which are entered by the user to students.</a:t>
            </a: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p:txBody>
      </p:sp>
    </p:spTree>
    <p:extLst>
      <p:ext uri="{BB962C8B-B14F-4D97-AF65-F5344CB8AC3E}">
        <p14:creationId xmlns:p14="http://schemas.microsoft.com/office/powerpoint/2010/main" val="350562709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office theme</Template>
  <TotalTime>4</TotalTime>
  <Words>1499</Words>
  <Application>Microsoft Office PowerPoint</Application>
  <PresentationFormat>Widescreen</PresentationFormat>
  <Paragraphs>153</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Aptos</vt:lpstr>
      <vt:lpstr>Arial</vt:lpstr>
      <vt:lpstr>Arial Unicode MS</vt:lpstr>
      <vt:lpstr>Century Gothic</vt:lpstr>
      <vt:lpstr>Wingdings</vt:lpstr>
      <vt:lpstr>Wingdings 3</vt:lpstr>
      <vt:lpstr>Wisp</vt:lpstr>
      <vt:lpstr>          Web Development</vt:lpstr>
      <vt:lpstr>Group members</vt:lpstr>
      <vt:lpstr>JAVASCRIPT</vt:lpstr>
      <vt:lpstr>JAVASCRIPT</vt:lpstr>
      <vt:lpstr>FORM VALIDATION USING JAVASCRIPT</vt:lpstr>
      <vt:lpstr>JAVASCRIPT FOR EMAIL AND STORY</vt:lpstr>
      <vt:lpstr>Java script used:</vt:lpstr>
      <vt:lpstr>PowerPoint Presentation</vt:lpstr>
      <vt:lpstr>Javascript Features used:</vt:lpstr>
      <vt:lpstr>The JavaScript features used for making of the website are:</vt:lpstr>
      <vt:lpstr>PowerPoint Presentation</vt:lpstr>
      <vt:lpstr>JQUERY</vt:lpstr>
      <vt:lpstr>JQuery used: </vt:lpstr>
      <vt:lpstr>JQuery Features Used:</vt:lpstr>
      <vt:lpstr>The JQuery features used for making of the website are:</vt:lpstr>
      <vt:lpstr>BOOTSTRAP</vt:lpstr>
      <vt:lpstr>Bootstrap used:</vt:lpstr>
      <vt:lpstr>Bootstrap features used:</vt:lpstr>
      <vt:lpstr>The Bootstrap features used for making of the website are: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Rudra</dc:creator>
  <cp:lastModifiedBy>rudrabokil@gmail.com</cp:lastModifiedBy>
  <cp:revision>419</cp:revision>
  <dcterms:created xsi:type="dcterms:W3CDTF">2025-02-12T15:43:29Z</dcterms:created>
  <dcterms:modified xsi:type="dcterms:W3CDTF">2025-02-13T06:00:10Z</dcterms:modified>
</cp:coreProperties>
</file>

<file path=docProps/thumbnail.jpeg>
</file>